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7" r:id="rId1"/>
    <p:sldMasterId id="2147483648" r:id="rId2"/>
    <p:sldMasterId id="2147483660" r:id="rId3"/>
  </p:sldMasterIdLst>
  <p:notesMasterIdLst>
    <p:notesMasterId r:id="rId84"/>
  </p:notesMasterIdLst>
  <p:sldIdLst>
    <p:sldId id="429" r:id="rId4"/>
    <p:sldId id="962" r:id="rId5"/>
    <p:sldId id="721" r:id="rId6"/>
    <p:sldId id="431" r:id="rId7"/>
    <p:sldId id="963" r:id="rId8"/>
    <p:sldId id="964" r:id="rId9"/>
    <p:sldId id="965" r:id="rId10"/>
    <p:sldId id="966" r:id="rId11"/>
    <p:sldId id="967" r:id="rId12"/>
    <p:sldId id="968" r:id="rId13"/>
    <p:sldId id="969" r:id="rId14"/>
    <p:sldId id="970" r:id="rId15"/>
    <p:sldId id="971" r:id="rId16"/>
    <p:sldId id="972" r:id="rId17"/>
    <p:sldId id="436" r:id="rId18"/>
    <p:sldId id="739" r:id="rId19"/>
    <p:sldId id="748" r:id="rId20"/>
    <p:sldId id="973" r:id="rId21"/>
    <p:sldId id="447" r:id="rId22"/>
    <p:sldId id="449" r:id="rId23"/>
    <p:sldId id="740" r:id="rId24"/>
    <p:sldId id="743" r:id="rId25"/>
    <p:sldId id="741" r:id="rId26"/>
    <p:sldId id="950" r:id="rId27"/>
    <p:sldId id="744" r:id="rId28"/>
    <p:sldId id="745" r:id="rId29"/>
    <p:sldId id="746" r:id="rId30"/>
    <p:sldId id="749" r:id="rId31"/>
    <p:sldId id="750" r:id="rId32"/>
    <p:sldId id="980" r:id="rId33"/>
    <p:sldId id="789" r:id="rId34"/>
    <p:sldId id="448" r:id="rId35"/>
    <p:sldId id="807" r:id="rId36"/>
    <p:sldId id="753" r:id="rId37"/>
    <p:sldId id="754" r:id="rId38"/>
    <p:sldId id="808" r:id="rId39"/>
    <p:sldId id="755" r:id="rId40"/>
    <p:sldId id="756" r:id="rId41"/>
    <p:sldId id="758" r:id="rId42"/>
    <p:sldId id="757" r:id="rId43"/>
    <p:sldId id="451" r:id="rId44"/>
    <p:sldId id="452" r:id="rId45"/>
    <p:sldId id="982" r:id="rId46"/>
    <p:sldId id="759" r:id="rId47"/>
    <p:sldId id="765" r:id="rId48"/>
    <p:sldId id="763" r:id="rId49"/>
    <p:sldId id="983" r:id="rId50"/>
    <p:sldId id="984" r:id="rId51"/>
    <p:sldId id="810" r:id="rId52"/>
    <p:sldId id="985" r:id="rId53"/>
    <p:sldId id="951" r:id="rId54"/>
    <p:sldId id="811" r:id="rId55"/>
    <p:sldId id="986" r:id="rId56"/>
    <p:sldId id="812" r:id="rId57"/>
    <p:sldId id="998" r:id="rId58"/>
    <p:sldId id="764" r:id="rId59"/>
    <p:sldId id="987" r:id="rId60"/>
    <p:sldId id="790" r:id="rId61"/>
    <p:sldId id="767" r:id="rId62"/>
    <p:sldId id="988" r:id="rId63"/>
    <p:sldId id="773" r:id="rId64"/>
    <p:sldId id="774" r:id="rId65"/>
    <p:sldId id="725" r:id="rId66"/>
    <p:sldId id="460" r:id="rId67"/>
    <p:sldId id="769" r:id="rId68"/>
    <p:sldId id="465" r:id="rId69"/>
    <p:sldId id="995" r:id="rId70"/>
    <p:sldId id="772" r:id="rId71"/>
    <p:sldId id="775" r:id="rId72"/>
    <p:sldId id="466" r:id="rId73"/>
    <p:sldId id="776" r:id="rId74"/>
    <p:sldId id="770" r:id="rId75"/>
    <p:sldId id="996" r:id="rId76"/>
    <p:sldId id="469" r:id="rId77"/>
    <p:sldId id="997" r:id="rId78"/>
    <p:sldId id="472" r:id="rId79"/>
    <p:sldId id="778" r:id="rId80"/>
    <p:sldId id="473" r:id="rId81"/>
    <p:sldId id="779" r:id="rId82"/>
    <p:sldId id="474" r:id="rId83"/>
  </p:sldIdLst>
  <p:sldSz cx="9906000" cy="6858000" type="A4"/>
  <p:notesSz cx="6797675" cy="9926638"/>
  <p:embeddedFontLst>
    <p:embeddedFont>
      <p:font typeface="Century Schoolbook" panose="02040604050505020304" pitchFamily="18" charset="0"/>
      <p:regular r:id="rId85"/>
      <p:bold r:id="rId86"/>
      <p:italic r:id="rId87"/>
      <p:boldItalic r:id="rId88"/>
    </p:embeddedFont>
    <p:embeddedFont>
      <p:font typeface="맑은 고딕" panose="020B0503020000020004" pitchFamily="50" charset="-127"/>
      <p:regular r:id="rId89"/>
      <p:bold r:id="rId90"/>
    </p:embeddedFont>
    <p:embeddedFont>
      <p:font typeface="휴먼매직체" panose="02030504000101010101" pitchFamily="18" charset="-127"/>
      <p:regular r:id="rId91"/>
    </p:embeddedFont>
    <p:embeddedFont>
      <p:font typeface="Calibri" panose="020F0502020204030204" pitchFamily="34" charset="0"/>
      <p:regular r:id="rId92"/>
      <p:bold r:id="rId93"/>
      <p:italic r:id="rId94"/>
      <p:boldItalic r:id="rId95"/>
    </p:embeddedFont>
    <p:embeddedFont>
      <p:font typeface="HY강B" panose="020B0600000101010101" charset="-127"/>
      <p:regular r:id="rId96"/>
    </p:embeddedFont>
    <p:embeddedFont>
      <p:font typeface="Meiryo" panose="020B0604030504040204" pitchFamily="34" charset="-128"/>
      <p:regular r:id="rId97"/>
      <p:bold r:id="rId98"/>
      <p:italic r:id="rId99"/>
      <p:boldItalic r:id="rId100"/>
    </p:embeddedFont>
    <p:embeddedFont>
      <p:font typeface="새굴림" panose="02030600000101010101" pitchFamily="18" charset="-127"/>
      <p:regular r:id="rId101"/>
    </p:embeddedFont>
    <p:embeddedFont>
      <p:font typeface="HY헤드라인M" panose="02030600000101010101" pitchFamily="18" charset="-127"/>
      <p:regular r:id="rId102"/>
    </p:embeddedFont>
    <p:embeddedFont>
      <p:font typeface="Consolas" panose="020B0609020204030204" pitchFamily="49" charset="0"/>
      <p:regular r:id="rId103"/>
      <p:bold r:id="rId104"/>
      <p:italic r:id="rId105"/>
      <p:boldItalic r:id="rId10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D9B060A-D87D-48DA-B09B-DA242131913E}">
          <p14:sldIdLst/>
        </p14:section>
        <p14:section name="자바 개요" id="{5B981E9A-E403-48D4-ABA1-EFA4885CD0E1}">
          <p14:sldIdLst>
            <p14:sldId id="429"/>
            <p14:sldId id="962"/>
            <p14:sldId id="721"/>
            <p14:sldId id="431"/>
            <p14:sldId id="963"/>
            <p14:sldId id="964"/>
            <p14:sldId id="965"/>
            <p14:sldId id="966"/>
            <p14:sldId id="967"/>
            <p14:sldId id="968"/>
            <p14:sldId id="969"/>
            <p14:sldId id="970"/>
            <p14:sldId id="971"/>
            <p14:sldId id="972"/>
            <p14:sldId id="436"/>
            <p14:sldId id="739"/>
            <p14:sldId id="748"/>
            <p14:sldId id="973"/>
            <p14:sldId id="447"/>
            <p14:sldId id="449"/>
            <p14:sldId id="740"/>
            <p14:sldId id="743"/>
            <p14:sldId id="741"/>
            <p14:sldId id="950"/>
            <p14:sldId id="744"/>
            <p14:sldId id="745"/>
            <p14:sldId id="746"/>
            <p14:sldId id="749"/>
            <p14:sldId id="750"/>
            <p14:sldId id="980"/>
          </p14:sldIdLst>
        </p14:section>
        <p14:section name="언어의 기본 구조" id="{28650D47-6F80-42C1-BCC4-A7E6C89DBF94}">
          <p14:sldIdLst>
            <p14:sldId id="789"/>
            <p14:sldId id="448"/>
            <p14:sldId id="807"/>
            <p14:sldId id="753"/>
            <p14:sldId id="754"/>
            <p14:sldId id="808"/>
            <p14:sldId id="755"/>
            <p14:sldId id="756"/>
            <p14:sldId id="758"/>
            <p14:sldId id="757"/>
            <p14:sldId id="451"/>
            <p14:sldId id="452"/>
            <p14:sldId id="982"/>
            <p14:sldId id="759"/>
          </p14:sldIdLst>
        </p14:section>
        <p14:section name="데이터 타입" id="{4092ADF2-A6C7-4881-A59E-F8EC16DF8655}">
          <p14:sldIdLst>
            <p14:sldId id="765"/>
            <p14:sldId id="763"/>
            <p14:sldId id="983"/>
            <p14:sldId id="984"/>
            <p14:sldId id="810"/>
            <p14:sldId id="985"/>
            <p14:sldId id="951"/>
            <p14:sldId id="811"/>
            <p14:sldId id="986"/>
            <p14:sldId id="812"/>
            <p14:sldId id="998"/>
            <p14:sldId id="764"/>
            <p14:sldId id="987"/>
            <p14:sldId id="790"/>
            <p14:sldId id="767"/>
            <p14:sldId id="988"/>
            <p14:sldId id="773"/>
            <p14:sldId id="774"/>
          </p14:sldIdLst>
        </p14:section>
        <p14:section name="연산자" id="{90FD96B6-8275-4DC0-B5D1-54E6F1A63538}">
          <p14:sldIdLst>
            <p14:sldId id="725"/>
            <p14:sldId id="460"/>
            <p14:sldId id="769"/>
            <p14:sldId id="465"/>
            <p14:sldId id="995"/>
            <p14:sldId id="772"/>
            <p14:sldId id="775"/>
            <p14:sldId id="466"/>
            <p14:sldId id="776"/>
            <p14:sldId id="770"/>
            <p14:sldId id="996"/>
            <p14:sldId id="469"/>
            <p14:sldId id="997"/>
            <p14:sldId id="472"/>
            <p14:sldId id="778"/>
            <p14:sldId id="473"/>
            <p14:sldId id="779"/>
            <p14:sldId id="4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F86A9A"/>
    <a:srgbClr val="0070C0"/>
    <a:srgbClr val="F30B58"/>
    <a:srgbClr val="49D34C"/>
    <a:srgbClr val="3F9F5D"/>
    <a:srgbClr val="7030A0"/>
    <a:srgbClr val="81A43A"/>
    <a:srgbClr val="A0C458"/>
    <a:srgbClr val="F6BF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3" autoAdjust="0"/>
    <p:restoredTop sz="96154" autoAdjust="0"/>
  </p:normalViewPr>
  <p:slideViewPr>
    <p:cSldViewPr>
      <p:cViewPr varScale="1">
        <p:scale>
          <a:sx n="124" d="100"/>
          <a:sy n="124" d="100"/>
        </p:scale>
        <p:origin x="708" y="132"/>
      </p:cViewPr>
      <p:guideLst>
        <p:guide orient="horz" pos="2341"/>
        <p:guide pos="2880"/>
        <p:guide pos="3120"/>
      </p:guideLst>
    </p:cSldViewPr>
  </p:slideViewPr>
  <p:outlineViewPr>
    <p:cViewPr>
      <p:scale>
        <a:sx n="33" d="100"/>
        <a:sy n="33" d="100"/>
      </p:scale>
      <p:origin x="0" y="-35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notesMaster" Target="notesMasters/notesMaster1.xml"/><Relationship Id="rId89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07" Type="http://schemas.openxmlformats.org/officeDocument/2006/relationships/presProps" Target="presProps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font" Target="fonts/font3.fntdata"/><Relationship Id="rId102" Type="http://schemas.openxmlformats.org/officeDocument/2006/relationships/font" Target="fonts/font18.fntdata"/><Relationship Id="rId110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90" Type="http://schemas.openxmlformats.org/officeDocument/2006/relationships/font" Target="fonts/font6.fntdata"/><Relationship Id="rId95" Type="http://schemas.openxmlformats.org/officeDocument/2006/relationships/font" Target="fonts/font11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font" Target="fonts/font16.fntdata"/><Relationship Id="rId105" Type="http://schemas.openxmlformats.org/officeDocument/2006/relationships/font" Target="fonts/font21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font" Target="fonts/font1.fntdata"/><Relationship Id="rId93" Type="http://schemas.openxmlformats.org/officeDocument/2006/relationships/font" Target="fonts/font9.fntdata"/><Relationship Id="rId98" Type="http://schemas.openxmlformats.org/officeDocument/2006/relationships/font" Target="fonts/font1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font" Target="fonts/font19.fntdata"/><Relationship Id="rId108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font" Target="fonts/font4.fntdata"/><Relationship Id="rId91" Type="http://schemas.openxmlformats.org/officeDocument/2006/relationships/font" Target="fonts/font7.fntdata"/><Relationship Id="rId96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font" Target="fonts/font22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font" Target="fonts/font2.fntdata"/><Relationship Id="rId94" Type="http://schemas.openxmlformats.org/officeDocument/2006/relationships/font" Target="fonts/font10.fntdata"/><Relationship Id="rId99" Type="http://schemas.openxmlformats.org/officeDocument/2006/relationships/font" Target="fonts/font15.fntdata"/><Relationship Id="rId101" Type="http://schemas.openxmlformats.org/officeDocument/2006/relationships/font" Target="fonts/font17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theme" Target="theme/theme1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3.fntdata"/><Relationship Id="rId104" Type="http://schemas.openxmlformats.org/officeDocument/2006/relationships/font" Target="fonts/font20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4DE7B-8BD0-4A2E-B570-070D81CCF3E1}" type="datetimeFigureOut">
              <a:rPr lang="ko-KR" altLang="en-US" smtClean="0"/>
              <a:t>2019-04-13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1241425"/>
            <a:ext cx="48355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16A643-9E8B-4AF6-BC60-BD0E9B61C2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400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1075" y="1241425"/>
            <a:ext cx="4835525" cy="3349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cs typeface="Meiryo"/>
              </a:rPr>
              <a:t>Eclipse </a:t>
            </a:r>
            <a:r>
              <a:rPr lang="ko-KR" altLang="en-US" dirty="0">
                <a:cs typeface="Meiryo"/>
              </a:rPr>
              <a:t>기본화면은 </a:t>
            </a:r>
            <a:r>
              <a:rPr lang="ko-KR" altLang="en-US" dirty="0" err="1">
                <a:cs typeface="Meiryo"/>
              </a:rPr>
              <a:t>메뉴바</a:t>
            </a:r>
            <a:r>
              <a:rPr lang="en-US" altLang="ko-KR" dirty="0">
                <a:cs typeface="Meiryo"/>
              </a:rPr>
              <a:t>, </a:t>
            </a:r>
            <a:r>
              <a:rPr lang="ko-KR" altLang="en-US" dirty="0" err="1">
                <a:cs typeface="Meiryo"/>
              </a:rPr>
              <a:t>툴바</a:t>
            </a:r>
            <a:r>
              <a:rPr lang="en-US" altLang="ko-KR" dirty="0">
                <a:cs typeface="Meiryo"/>
              </a:rPr>
              <a:t>, </a:t>
            </a:r>
            <a:r>
              <a:rPr lang="ko-KR" altLang="en-US" dirty="0" err="1">
                <a:cs typeface="Meiryo"/>
              </a:rPr>
              <a:t>퍼스펙티브바</a:t>
            </a:r>
            <a:r>
              <a:rPr lang="en-US" altLang="ko-KR" dirty="0">
                <a:cs typeface="Meiryo"/>
              </a:rPr>
              <a:t>, 4</a:t>
            </a:r>
            <a:r>
              <a:rPr lang="ko-KR" altLang="en-US" dirty="0">
                <a:cs typeface="Meiryo"/>
              </a:rPr>
              <a:t>개의</a:t>
            </a:r>
            <a:r>
              <a:rPr lang="en-US" altLang="ko-KR" dirty="0">
                <a:cs typeface="Meiryo"/>
              </a:rPr>
              <a:t>View </a:t>
            </a:r>
            <a:r>
              <a:rPr lang="ko-KR" altLang="en-US" dirty="0">
                <a:cs typeface="Meiryo"/>
              </a:rPr>
              <a:t>영역으로 크게 구분된다</a:t>
            </a:r>
            <a:r>
              <a:rPr lang="en-US" altLang="ko-KR" dirty="0">
                <a:cs typeface="Meiryo"/>
              </a:rPr>
              <a:t>. </a:t>
            </a:r>
            <a:r>
              <a:rPr lang="ko-KR" altLang="en-US" dirty="0">
                <a:cs typeface="Meiryo"/>
              </a:rPr>
              <a:t>이 </a:t>
            </a:r>
            <a:r>
              <a:rPr lang="en-US" altLang="ko-KR" dirty="0">
                <a:cs typeface="Meiryo"/>
              </a:rPr>
              <a:t>4</a:t>
            </a:r>
            <a:r>
              <a:rPr lang="ko-KR" altLang="en-US" dirty="0">
                <a:cs typeface="Meiryo"/>
              </a:rPr>
              <a:t>개의 뷰를 포함하는 전체 영역을 </a:t>
            </a:r>
            <a:r>
              <a:rPr lang="ko-KR" altLang="en-US" dirty="0" err="1">
                <a:cs typeface="Meiryo"/>
              </a:rPr>
              <a:t>퍼스펙티브</a:t>
            </a:r>
            <a:r>
              <a:rPr lang="en-US" altLang="ko-KR" dirty="0">
                <a:cs typeface="Meiryo"/>
              </a:rPr>
              <a:t>(Perspective) </a:t>
            </a:r>
            <a:r>
              <a:rPr lang="ko-KR" altLang="en-US" dirty="0">
                <a:cs typeface="Meiryo"/>
              </a:rPr>
              <a:t>라고 하고</a:t>
            </a:r>
            <a:r>
              <a:rPr lang="en-US" altLang="ko-KR" dirty="0">
                <a:cs typeface="Meiryo"/>
              </a:rPr>
              <a:t>, Eclipse Window </a:t>
            </a:r>
            <a:r>
              <a:rPr lang="ko-KR" altLang="en-US" dirty="0">
                <a:cs typeface="Meiryo"/>
              </a:rPr>
              <a:t>전체를 </a:t>
            </a:r>
            <a:r>
              <a:rPr lang="ko-KR" altLang="en-US" dirty="0" err="1">
                <a:cs typeface="Meiryo"/>
              </a:rPr>
              <a:t>워크벤치</a:t>
            </a:r>
            <a:r>
              <a:rPr lang="en-US" altLang="ko-KR" dirty="0">
                <a:cs typeface="Meiryo"/>
              </a:rPr>
              <a:t>(Workbench) </a:t>
            </a:r>
            <a:r>
              <a:rPr lang="ko-KR" altLang="en-US" dirty="0">
                <a:cs typeface="Meiryo"/>
              </a:rPr>
              <a:t>라 부른다</a:t>
            </a:r>
            <a:r>
              <a:rPr lang="en-US" altLang="ko-KR" dirty="0">
                <a:cs typeface="Meiryo"/>
              </a:rPr>
              <a:t>.</a:t>
            </a:r>
          </a:p>
          <a:p>
            <a:endParaRPr lang="ko-KR" altLang="en-US" dirty="0">
              <a:cs typeface="Meiryo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16A643-9E8B-4AF6-BC60-BD0E9B61C24D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8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3345779" y="620689"/>
            <a:ext cx="5975711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VISION PRESENTATION</a:t>
            </a:r>
            <a:endParaRPr lang="ko-KR" alt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967000" y="1268769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967000" y="1531649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7749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932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1-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0759" y="1134875"/>
            <a:ext cx="9204752" cy="4958421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068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/>
          <p:cNvSpPr/>
          <p:nvPr userDrawn="1"/>
        </p:nvSpPr>
        <p:spPr>
          <a:xfrm flipH="1">
            <a:off x="0" y="2636912"/>
            <a:ext cx="9906000" cy="3672408"/>
          </a:xfrm>
          <a:prstGeom prst="rt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589916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474370" y="2127291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2512" y="3627268"/>
            <a:ext cx="8946987" cy="0"/>
          </a:xfrm>
          <a:prstGeom prst="line">
            <a:avLst/>
          </a:prstGeom>
          <a:ln w="1111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2899884" y="4367255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295960" y="4149089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295960" y="440355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2690753" y="2060857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2690753" y="230693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461598" y="3013740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osceles Triangle 4"/>
          <p:cNvSpPr/>
          <p:nvPr userDrawn="1"/>
        </p:nvSpPr>
        <p:spPr>
          <a:xfrm>
            <a:off x="2888957" y="4009969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73B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473626" y="3041736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57" hasCustomPrompt="1"/>
          </p:nvPr>
        </p:nvSpPr>
        <p:spPr>
          <a:xfrm>
            <a:off x="2900982" y="4115533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5327255" y="2141254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5139758" y="4154663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5139758" y="4409130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Isosceles Triangle 4"/>
          <p:cNvSpPr/>
          <p:nvPr userDrawn="1"/>
        </p:nvSpPr>
        <p:spPr>
          <a:xfrm rot="10800000">
            <a:off x="5314482" y="3019314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61" hasCustomPrompt="1"/>
          </p:nvPr>
        </p:nvSpPr>
        <p:spPr>
          <a:xfrm>
            <a:off x="5326507" y="3047310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46" name="그림 개체 틀 2"/>
          <p:cNvSpPr>
            <a:spLocks noGrp="1"/>
          </p:cNvSpPr>
          <p:nvPr>
            <p:ph type="pic" sz="quarter" idx="62" hasCustomPrompt="1"/>
          </p:nvPr>
        </p:nvSpPr>
        <p:spPr>
          <a:xfrm>
            <a:off x="7739898" y="4367255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63"/>
          </p:nvPr>
        </p:nvSpPr>
        <p:spPr>
          <a:xfrm>
            <a:off x="7530759" y="2060857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8" name="Text Placeholder 27"/>
          <p:cNvSpPr>
            <a:spLocks noGrp="1"/>
          </p:cNvSpPr>
          <p:nvPr>
            <p:ph type="body" sz="quarter" idx="64"/>
          </p:nvPr>
        </p:nvSpPr>
        <p:spPr>
          <a:xfrm>
            <a:off x="7530759" y="230693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9" name="Isosceles Triangle 4"/>
          <p:cNvSpPr/>
          <p:nvPr userDrawn="1"/>
        </p:nvSpPr>
        <p:spPr>
          <a:xfrm>
            <a:off x="7728962" y="4009969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F6B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0" name="Text Placeholder 27"/>
          <p:cNvSpPr>
            <a:spLocks noGrp="1"/>
          </p:cNvSpPr>
          <p:nvPr>
            <p:ph type="body" sz="quarter" idx="65" hasCustomPrompt="1"/>
          </p:nvPr>
        </p:nvSpPr>
        <p:spPr>
          <a:xfrm>
            <a:off x="7740992" y="4115533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5586840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1158272" y="2127291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52512" y="3627268"/>
            <a:ext cx="8946987" cy="0"/>
          </a:xfrm>
          <a:prstGeom prst="line">
            <a:avLst/>
          </a:prstGeom>
          <a:ln w="111125">
            <a:solidFill>
              <a:schemeClr val="bg1">
                <a:lumMod val="85000"/>
              </a:schemeClr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그림 개체 틀 2"/>
          <p:cNvSpPr>
            <a:spLocks noGrp="1"/>
          </p:cNvSpPr>
          <p:nvPr>
            <p:ph type="pic" sz="quarter" idx="42" hasCustomPrompt="1"/>
          </p:nvPr>
        </p:nvSpPr>
        <p:spPr>
          <a:xfrm>
            <a:off x="3968213" y="4367255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979864" y="4149089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979864" y="440355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1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3759082" y="2060857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3759082" y="2306936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Isosceles Triangle 4"/>
          <p:cNvSpPr/>
          <p:nvPr userDrawn="1"/>
        </p:nvSpPr>
        <p:spPr>
          <a:xfrm rot="10800000">
            <a:off x="1145502" y="3013740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Isosceles Triangle 4"/>
          <p:cNvSpPr/>
          <p:nvPr userDrawn="1"/>
        </p:nvSpPr>
        <p:spPr>
          <a:xfrm>
            <a:off x="3957285" y="4009969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73B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56" hasCustomPrompt="1"/>
          </p:nvPr>
        </p:nvSpPr>
        <p:spPr>
          <a:xfrm>
            <a:off x="1157527" y="3041736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57" hasCustomPrompt="1"/>
          </p:nvPr>
        </p:nvSpPr>
        <p:spPr>
          <a:xfrm>
            <a:off x="3969312" y="4115533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7" name="그림 개체 틀 2"/>
          <p:cNvSpPr>
            <a:spLocks noGrp="1"/>
          </p:cNvSpPr>
          <p:nvPr>
            <p:ph type="pic" sz="quarter" idx="58" hasCustomPrompt="1"/>
          </p:nvPr>
        </p:nvSpPr>
        <p:spPr>
          <a:xfrm>
            <a:off x="6754889" y="2141254"/>
            <a:ext cx="1592309" cy="87805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6567394" y="4154663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6567394" y="4409130"/>
            <a:ext cx="1955833" cy="864096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1" name="Isosceles Triangle 4"/>
          <p:cNvSpPr/>
          <p:nvPr userDrawn="1"/>
        </p:nvSpPr>
        <p:spPr>
          <a:xfrm rot="10800000">
            <a:off x="6742118" y="3019314"/>
            <a:ext cx="1614172" cy="383811"/>
          </a:xfrm>
          <a:custGeom>
            <a:avLst/>
            <a:gdLst/>
            <a:ahLst/>
            <a:cxnLst/>
            <a:rect l="l" t="t" r="r" b="b"/>
            <a:pathLst>
              <a:path w="1490005" h="383811">
                <a:moveTo>
                  <a:pt x="1490005" y="383811"/>
                </a:moveTo>
                <a:lnTo>
                  <a:pt x="0" y="383811"/>
                </a:lnTo>
                <a:lnTo>
                  <a:pt x="0" y="72008"/>
                </a:lnTo>
                <a:lnTo>
                  <a:pt x="702768" y="72008"/>
                </a:lnTo>
                <a:lnTo>
                  <a:pt x="745003" y="0"/>
                </a:lnTo>
                <a:lnTo>
                  <a:pt x="787238" y="72008"/>
                </a:lnTo>
                <a:lnTo>
                  <a:pt x="1490005" y="72008"/>
                </a:lnTo>
                <a:close/>
              </a:path>
            </a:pathLst>
          </a:custGeom>
          <a:solidFill>
            <a:srgbClr val="A0C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Text Placeholder 27"/>
          <p:cNvSpPr>
            <a:spLocks noGrp="1"/>
          </p:cNvSpPr>
          <p:nvPr>
            <p:ph type="body" sz="quarter" idx="61" hasCustomPrompt="1"/>
          </p:nvPr>
        </p:nvSpPr>
        <p:spPr>
          <a:xfrm>
            <a:off x="6754143" y="3047310"/>
            <a:ext cx="1602142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3142798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BASIC LAYOUT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"/>
          <p:cNvSpPr/>
          <p:nvPr userDrawn="1"/>
        </p:nvSpPr>
        <p:spPr>
          <a:xfrm rot="10800000">
            <a:off x="3711820" y="1588454"/>
            <a:ext cx="5552294" cy="2007865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4257881" y="1821047"/>
            <a:ext cx="2184243" cy="1299793"/>
          </a:xfrm>
          <a:prstGeom prst="roundRect">
            <a:avLst>
              <a:gd name="adj" fmla="val 7223"/>
            </a:avLst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6754163" y="1824696"/>
            <a:ext cx="2184243" cy="1299793"/>
          </a:xfrm>
          <a:prstGeom prst="roundRect">
            <a:avLst>
              <a:gd name="adj" fmla="val 7223"/>
            </a:avLst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Rectangle 13"/>
          <p:cNvSpPr/>
          <p:nvPr userDrawn="1"/>
        </p:nvSpPr>
        <p:spPr>
          <a:xfrm>
            <a:off x="3693888" y="1575851"/>
            <a:ext cx="251963" cy="2020467"/>
          </a:xfrm>
          <a:custGeom>
            <a:avLst/>
            <a:gdLst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2020467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18097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23056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20002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581" h="2020467">
                <a:moveTo>
                  <a:pt x="0" y="0"/>
                </a:moveTo>
                <a:lnTo>
                  <a:pt x="232581" y="200025"/>
                </a:lnTo>
                <a:lnTo>
                  <a:pt x="232581" y="1839492"/>
                </a:lnTo>
                <a:lnTo>
                  <a:pt x="0" y="202046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3B2D1">
                  <a:lumMod val="83000"/>
                </a:srgbClr>
              </a:gs>
              <a:gs pos="100000">
                <a:srgbClr val="73B2D1">
                  <a:lumMod val="78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Rounded Rectangle 5"/>
          <p:cNvSpPr/>
          <p:nvPr userDrawn="1"/>
        </p:nvSpPr>
        <p:spPr>
          <a:xfrm>
            <a:off x="591476" y="1764286"/>
            <a:ext cx="3354373" cy="1656184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rgbClr val="73B2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825499" y="1906221"/>
            <a:ext cx="2868384" cy="246087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6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825499" y="2152308"/>
            <a:ext cx="2868384" cy="1122064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4257882" y="3192848"/>
            <a:ext cx="21995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6755373" y="3192848"/>
            <a:ext cx="21995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9" name="Rounded Rectangle 5"/>
          <p:cNvSpPr/>
          <p:nvPr userDrawn="1"/>
        </p:nvSpPr>
        <p:spPr>
          <a:xfrm rot="10800000">
            <a:off x="3711820" y="3781515"/>
            <a:ext cx="5552294" cy="2007865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58" hasCustomPrompt="1"/>
          </p:nvPr>
        </p:nvSpPr>
        <p:spPr>
          <a:xfrm>
            <a:off x="4257881" y="4014108"/>
            <a:ext cx="2184243" cy="1299793"/>
          </a:xfrm>
          <a:prstGeom prst="roundRect">
            <a:avLst>
              <a:gd name="adj" fmla="val 7223"/>
            </a:avLst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59" hasCustomPrompt="1"/>
          </p:nvPr>
        </p:nvSpPr>
        <p:spPr>
          <a:xfrm>
            <a:off x="6754163" y="4017757"/>
            <a:ext cx="2184243" cy="1299793"/>
          </a:xfrm>
          <a:prstGeom prst="roundRect">
            <a:avLst>
              <a:gd name="adj" fmla="val 7223"/>
            </a:avLst>
          </a:prstGeom>
          <a:ln>
            <a:solidFill>
              <a:schemeClr val="bg1">
                <a:lumMod val="50000"/>
              </a:schemeClr>
            </a:solidFill>
          </a:ln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Rectangle 13"/>
          <p:cNvSpPr/>
          <p:nvPr userDrawn="1"/>
        </p:nvSpPr>
        <p:spPr>
          <a:xfrm>
            <a:off x="3693888" y="3768912"/>
            <a:ext cx="251963" cy="2020467"/>
          </a:xfrm>
          <a:custGeom>
            <a:avLst/>
            <a:gdLst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2020467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0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42106"/>
              <a:gd name="connsiteY0" fmla="*/ 0 h 2020467"/>
              <a:gd name="connsiteX1" fmla="*/ 242106 w 242106"/>
              <a:gd name="connsiteY1" fmla="*/ 180975 h 2020467"/>
              <a:gd name="connsiteX2" fmla="*/ 232581 w 242106"/>
              <a:gd name="connsiteY2" fmla="*/ 1839492 h 2020467"/>
              <a:gd name="connsiteX3" fmla="*/ 0 w 242106"/>
              <a:gd name="connsiteY3" fmla="*/ 2020467 h 2020467"/>
              <a:gd name="connsiteX4" fmla="*/ 0 w 242106"/>
              <a:gd name="connsiteY4" fmla="*/ 0 h 2020467"/>
              <a:gd name="connsiteX0" fmla="*/ 0 w 232581"/>
              <a:gd name="connsiteY0" fmla="*/ 0 h 2020467"/>
              <a:gd name="connsiteX1" fmla="*/ 213531 w 232581"/>
              <a:gd name="connsiteY1" fmla="*/ 18097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  <a:gd name="connsiteX0" fmla="*/ 0 w 232581"/>
              <a:gd name="connsiteY0" fmla="*/ 0 h 2020467"/>
              <a:gd name="connsiteX1" fmla="*/ 232581 w 232581"/>
              <a:gd name="connsiteY1" fmla="*/ 200025 h 2020467"/>
              <a:gd name="connsiteX2" fmla="*/ 232581 w 232581"/>
              <a:gd name="connsiteY2" fmla="*/ 1839492 h 2020467"/>
              <a:gd name="connsiteX3" fmla="*/ 0 w 232581"/>
              <a:gd name="connsiteY3" fmla="*/ 2020467 h 2020467"/>
              <a:gd name="connsiteX4" fmla="*/ 0 w 232581"/>
              <a:gd name="connsiteY4" fmla="*/ 0 h 2020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2581" h="2020467">
                <a:moveTo>
                  <a:pt x="0" y="0"/>
                </a:moveTo>
                <a:lnTo>
                  <a:pt x="232581" y="200025"/>
                </a:lnTo>
                <a:lnTo>
                  <a:pt x="232581" y="1839492"/>
                </a:lnTo>
                <a:lnTo>
                  <a:pt x="0" y="202046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F6BF4A">
                  <a:lumMod val="70000"/>
                </a:srgbClr>
              </a:gs>
              <a:gs pos="100000">
                <a:srgbClr val="F6BF4A">
                  <a:lumMod val="6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Rounded Rectangle 5"/>
          <p:cNvSpPr/>
          <p:nvPr userDrawn="1"/>
        </p:nvSpPr>
        <p:spPr>
          <a:xfrm>
            <a:off x="591476" y="3957347"/>
            <a:ext cx="3354373" cy="1656184"/>
          </a:xfrm>
          <a:custGeom>
            <a:avLst/>
            <a:gdLst/>
            <a:ahLst/>
            <a:cxnLst/>
            <a:rect l="l" t="t" r="r" b="b"/>
            <a:pathLst>
              <a:path w="3312368" h="1656184">
                <a:moveTo>
                  <a:pt x="141223" y="0"/>
                </a:moveTo>
                <a:lnTo>
                  <a:pt x="3312368" y="0"/>
                </a:lnTo>
                <a:lnTo>
                  <a:pt x="3312368" y="1656184"/>
                </a:lnTo>
                <a:lnTo>
                  <a:pt x="141223" y="1656184"/>
                </a:lnTo>
                <a:cubicBezTo>
                  <a:pt x="63228" y="1656184"/>
                  <a:pt x="0" y="1592956"/>
                  <a:pt x="0" y="1514961"/>
                </a:cubicBezTo>
                <a:lnTo>
                  <a:pt x="0" y="141223"/>
                </a:lnTo>
                <a:cubicBezTo>
                  <a:pt x="0" y="63228"/>
                  <a:pt x="63228" y="0"/>
                  <a:pt x="141223" y="0"/>
                </a:cubicBezTo>
                <a:close/>
              </a:path>
            </a:pathLst>
          </a:custGeom>
          <a:solidFill>
            <a:srgbClr val="F6BF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825499" y="4099290"/>
            <a:ext cx="2868384" cy="246087"/>
          </a:xfrm>
          <a:prstGeom prst="rect">
            <a:avLst/>
          </a:prstGeom>
        </p:spPr>
        <p:txBody>
          <a:bodyPr lIns="0" anchor="ctr"/>
          <a:lstStyle>
            <a:lvl1pPr marL="0" indent="0" algn="l">
              <a:buFontTx/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5" name="Text Placeholder 27"/>
          <p:cNvSpPr>
            <a:spLocks noGrp="1"/>
          </p:cNvSpPr>
          <p:nvPr>
            <p:ph type="body" sz="quarter" idx="61"/>
          </p:nvPr>
        </p:nvSpPr>
        <p:spPr>
          <a:xfrm>
            <a:off x="825499" y="4345369"/>
            <a:ext cx="2868384" cy="1122064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6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4257882" y="5385909"/>
            <a:ext cx="21995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7" name="Text Placeholder 27"/>
          <p:cNvSpPr>
            <a:spLocks noGrp="1"/>
          </p:cNvSpPr>
          <p:nvPr>
            <p:ph type="body" sz="quarter" idx="63"/>
          </p:nvPr>
        </p:nvSpPr>
        <p:spPr>
          <a:xfrm>
            <a:off x="6755373" y="5385909"/>
            <a:ext cx="21995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2472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 userDrawn="1"/>
        </p:nvGrpSpPr>
        <p:grpSpPr>
          <a:xfrm rot="19246847">
            <a:off x="6981225" y="1785239"/>
            <a:ext cx="2301256" cy="2016224"/>
            <a:chOff x="1331640" y="1700808"/>
            <a:chExt cx="2124236" cy="2016224"/>
          </a:xfrm>
        </p:grpSpPr>
        <p:sp>
          <p:nvSpPr>
            <p:cNvPr id="10" name="Oval 9"/>
            <p:cNvSpPr/>
            <p:nvPr/>
          </p:nvSpPr>
          <p:spPr>
            <a:xfrm>
              <a:off x="1331640" y="1700808"/>
              <a:ext cx="2016224" cy="2016224"/>
            </a:xfrm>
            <a:prstGeom prst="ellipse">
              <a:avLst/>
            </a:prstGeom>
            <a:noFill/>
            <a:ln>
              <a:solidFill>
                <a:srgbClr val="F86A9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Oval 11"/>
            <p:cNvSpPr/>
            <p:nvPr/>
          </p:nvSpPr>
          <p:spPr>
            <a:xfrm>
              <a:off x="3239852" y="2600908"/>
              <a:ext cx="216024" cy="216024"/>
            </a:xfrm>
            <a:prstGeom prst="ellipse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 rot="19246847">
            <a:off x="701528" y="1785239"/>
            <a:ext cx="2301256" cy="2016224"/>
            <a:chOff x="4355976" y="1684290"/>
            <a:chExt cx="2124236" cy="2016224"/>
          </a:xfrm>
        </p:grpSpPr>
        <p:sp>
          <p:nvSpPr>
            <p:cNvPr id="14" name="Oval 13"/>
            <p:cNvSpPr/>
            <p:nvPr/>
          </p:nvSpPr>
          <p:spPr>
            <a:xfrm>
              <a:off x="4355976" y="1684290"/>
              <a:ext cx="2016224" cy="2016224"/>
            </a:xfrm>
            <a:prstGeom prst="ellipse">
              <a:avLst/>
            </a:prstGeom>
            <a:noFill/>
            <a:ln>
              <a:solidFill>
                <a:srgbClr val="73B2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Oval 14"/>
            <p:cNvSpPr/>
            <p:nvPr/>
          </p:nvSpPr>
          <p:spPr>
            <a:xfrm>
              <a:off x="6264188" y="2584390"/>
              <a:ext cx="216024" cy="216024"/>
            </a:xfrm>
            <a:prstGeom prst="ellipse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grpSp>
        <p:nvGrpSpPr>
          <p:cNvPr id="16" name="Group 15"/>
          <p:cNvGrpSpPr/>
          <p:nvPr userDrawn="1"/>
        </p:nvGrpSpPr>
        <p:grpSpPr>
          <a:xfrm rot="19246847">
            <a:off x="3841376" y="1785239"/>
            <a:ext cx="2301256" cy="2016224"/>
            <a:chOff x="4355976" y="3988546"/>
            <a:chExt cx="2124236" cy="2016224"/>
          </a:xfrm>
        </p:grpSpPr>
        <p:sp>
          <p:nvSpPr>
            <p:cNvPr id="17" name="Oval 16"/>
            <p:cNvSpPr/>
            <p:nvPr/>
          </p:nvSpPr>
          <p:spPr>
            <a:xfrm>
              <a:off x="4355976" y="3988546"/>
              <a:ext cx="2016224" cy="2016224"/>
            </a:xfrm>
            <a:prstGeom prst="ellipse">
              <a:avLst/>
            </a:prstGeom>
            <a:noFill/>
            <a:ln>
              <a:solidFill>
                <a:srgbClr val="A0C4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Oval 17"/>
            <p:cNvSpPr/>
            <p:nvPr/>
          </p:nvSpPr>
          <p:spPr>
            <a:xfrm>
              <a:off x="6264188" y="4888646"/>
              <a:ext cx="216024" cy="216024"/>
            </a:xfrm>
            <a:prstGeom prst="ellipse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9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875912" y="1965259"/>
            <a:ext cx="1872208" cy="1728192"/>
          </a:xfrm>
          <a:prstGeom prst="ellipse">
            <a:avLst/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0" name="Picture Placeholder 2"/>
          <p:cNvSpPr>
            <a:spLocks noGrp="1"/>
          </p:cNvSpPr>
          <p:nvPr>
            <p:ph type="pic" sz="quarter" idx="43" hasCustomPrompt="1"/>
          </p:nvPr>
        </p:nvSpPr>
        <p:spPr>
          <a:xfrm>
            <a:off x="4010574" y="1963402"/>
            <a:ext cx="1872208" cy="1728192"/>
          </a:xfrm>
          <a:prstGeom prst="ellipse">
            <a:avLst/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1" name="Picture Placeholder 2"/>
          <p:cNvSpPr>
            <a:spLocks noGrp="1"/>
          </p:cNvSpPr>
          <p:nvPr>
            <p:ph type="pic" sz="quarter" idx="44" hasCustomPrompt="1"/>
          </p:nvPr>
        </p:nvSpPr>
        <p:spPr>
          <a:xfrm>
            <a:off x="7145236" y="1961545"/>
            <a:ext cx="1872208" cy="1728192"/>
          </a:xfrm>
          <a:prstGeom prst="ellipse">
            <a:avLst/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27"/>
          <p:cNvSpPr>
            <a:spLocks noGrp="1"/>
          </p:cNvSpPr>
          <p:nvPr>
            <p:ph type="body" sz="quarter" idx="52"/>
          </p:nvPr>
        </p:nvSpPr>
        <p:spPr>
          <a:xfrm>
            <a:off x="828859" y="4053491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828859" y="4307967"/>
            <a:ext cx="1955833" cy="249580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826548" y="4701563"/>
            <a:ext cx="20013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826548" y="4909730"/>
            <a:ext cx="234028" cy="143208"/>
          </a:xfrm>
          <a:prstGeom prst="rect">
            <a:avLst/>
          </a:prstGeom>
        </p:spPr>
      </p:pic>
      <p:pic>
        <p:nvPicPr>
          <p:cNvPr id="25" name="Picture 2" descr="F:\002-KIMS BUSINESS\007-bizdesign.tv\000-PPT FOR KMONG\PNG-아이콘\001-비즈니스\수정\페이스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43" y="5421643"/>
            <a:ext cx="99216" cy="1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 descr="F:\002-KIMS BUSINESS\007-bizdesign.tv\000-PPT FOR KMONG\PNG-아이콘\001-비즈니스\수정\트위터-새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48" y="5205628"/>
            <a:ext cx="211008" cy="1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 Placeholder 27"/>
          <p:cNvSpPr>
            <a:spLocks noGrp="1"/>
          </p:cNvSpPr>
          <p:nvPr>
            <p:ph type="body" sz="quarter" idx="54"/>
          </p:nvPr>
        </p:nvSpPr>
        <p:spPr>
          <a:xfrm>
            <a:off x="1140894" y="4856544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55"/>
          </p:nvPr>
        </p:nvSpPr>
        <p:spPr>
          <a:xfrm>
            <a:off x="1140894" y="5124086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1140894" y="5391628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7"/>
          </p:nvPr>
        </p:nvSpPr>
        <p:spPr>
          <a:xfrm>
            <a:off x="3994499" y="4077081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1" name="Text Placeholder 27"/>
          <p:cNvSpPr>
            <a:spLocks noGrp="1"/>
          </p:cNvSpPr>
          <p:nvPr>
            <p:ph type="body" sz="quarter" idx="58"/>
          </p:nvPr>
        </p:nvSpPr>
        <p:spPr>
          <a:xfrm>
            <a:off x="3994499" y="4331548"/>
            <a:ext cx="1955833" cy="249580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32" name="Straight Connector 31"/>
          <p:cNvCxnSpPr/>
          <p:nvPr userDrawn="1"/>
        </p:nvCxnSpPr>
        <p:spPr>
          <a:xfrm>
            <a:off x="3992188" y="4725144"/>
            <a:ext cx="20013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3992185" y="4933311"/>
            <a:ext cx="234028" cy="143208"/>
          </a:xfrm>
          <a:prstGeom prst="rect">
            <a:avLst/>
          </a:prstGeom>
        </p:spPr>
      </p:pic>
      <p:pic>
        <p:nvPicPr>
          <p:cNvPr id="34" name="Picture 2" descr="F:\002-KIMS BUSINESS\007-bizdesign.tv\000-PPT FOR KMONG\PNG-아이콘\001-비즈니스\수정\페이스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081" y="5445224"/>
            <a:ext cx="99216" cy="1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" descr="F:\002-KIMS BUSINESS\007-bizdesign.tv\000-PPT FOR KMONG\PNG-아이콘\001-비즈니스\수정\트위터-새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188" y="5229209"/>
            <a:ext cx="211008" cy="1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4306532" y="4880125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7" name="Text Placeholder 27"/>
          <p:cNvSpPr>
            <a:spLocks noGrp="1"/>
          </p:cNvSpPr>
          <p:nvPr>
            <p:ph type="body" sz="quarter" idx="60"/>
          </p:nvPr>
        </p:nvSpPr>
        <p:spPr>
          <a:xfrm>
            <a:off x="4306532" y="5147667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8" name="Text Placeholder 27"/>
          <p:cNvSpPr>
            <a:spLocks noGrp="1"/>
          </p:cNvSpPr>
          <p:nvPr>
            <p:ph type="body" sz="quarter" idx="61"/>
          </p:nvPr>
        </p:nvSpPr>
        <p:spPr>
          <a:xfrm>
            <a:off x="4306532" y="5415209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9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7139498" y="4100662"/>
            <a:ext cx="1955833" cy="246087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FontTx/>
              <a:buNone/>
              <a:defRPr sz="14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0" name="Text Placeholder 27"/>
          <p:cNvSpPr>
            <a:spLocks noGrp="1"/>
          </p:cNvSpPr>
          <p:nvPr>
            <p:ph type="body" sz="quarter" idx="63"/>
          </p:nvPr>
        </p:nvSpPr>
        <p:spPr>
          <a:xfrm>
            <a:off x="7139498" y="4355129"/>
            <a:ext cx="1955833" cy="249580"/>
          </a:xfrm>
          <a:prstGeom prst="rect">
            <a:avLst/>
          </a:prstGeom>
        </p:spPr>
        <p:txBody>
          <a:bodyPr lIns="0" anchor="t"/>
          <a:lstStyle>
            <a:lvl1pPr marL="0" indent="0" algn="ctr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41" name="Straight Connector 40"/>
          <p:cNvCxnSpPr/>
          <p:nvPr userDrawn="1"/>
        </p:nvCxnSpPr>
        <p:spPr>
          <a:xfrm>
            <a:off x="7137187" y="4748725"/>
            <a:ext cx="200134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9" t="11419" r="13876" b="4363"/>
          <a:stretch/>
        </p:blipFill>
        <p:spPr>
          <a:xfrm>
            <a:off x="7137185" y="4956892"/>
            <a:ext cx="234028" cy="143208"/>
          </a:xfrm>
          <a:prstGeom prst="rect">
            <a:avLst/>
          </a:prstGeom>
        </p:spPr>
      </p:pic>
      <p:pic>
        <p:nvPicPr>
          <p:cNvPr id="43" name="Picture 2" descr="F:\002-KIMS BUSINESS\007-bizdesign.tv\000-PPT FOR KMONG\PNG-아이콘\001-비즈니스\수정\페이스북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081" y="5468805"/>
            <a:ext cx="99216" cy="1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3" descr="F:\002-KIMS BUSINESS\007-bizdesign.tv\000-PPT FOR KMONG\PNG-아이콘\001-비즈니스\수정\트위터-새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187" y="5252790"/>
            <a:ext cx="211008" cy="13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Placeholder 27"/>
          <p:cNvSpPr>
            <a:spLocks noGrp="1"/>
          </p:cNvSpPr>
          <p:nvPr>
            <p:ph type="body" sz="quarter" idx="64"/>
          </p:nvPr>
        </p:nvSpPr>
        <p:spPr>
          <a:xfrm>
            <a:off x="7451532" y="4903706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6" name="Text Placeholder 27"/>
          <p:cNvSpPr>
            <a:spLocks noGrp="1"/>
          </p:cNvSpPr>
          <p:nvPr>
            <p:ph type="body" sz="quarter" idx="65"/>
          </p:nvPr>
        </p:nvSpPr>
        <p:spPr>
          <a:xfrm>
            <a:off x="7451532" y="5171248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47" name="Text Placeholder 27"/>
          <p:cNvSpPr>
            <a:spLocks noGrp="1"/>
          </p:cNvSpPr>
          <p:nvPr>
            <p:ph type="body" sz="quarter" idx="66"/>
          </p:nvPr>
        </p:nvSpPr>
        <p:spPr>
          <a:xfrm>
            <a:off x="7451532" y="5438790"/>
            <a:ext cx="1638182" cy="249580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843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ONTENTS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73581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702078" y="1775192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8424936" y="1787674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2340262" y="2200284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709576" y="2730346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55" hasCustomPrompt="1"/>
          </p:nvPr>
        </p:nvSpPr>
        <p:spPr>
          <a:xfrm>
            <a:off x="8432434" y="2742837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2347762" y="3155438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7" hasCustomPrompt="1"/>
          </p:nvPr>
        </p:nvSpPr>
        <p:spPr>
          <a:xfrm>
            <a:off x="717074" y="3685491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8" hasCustomPrompt="1"/>
          </p:nvPr>
        </p:nvSpPr>
        <p:spPr>
          <a:xfrm>
            <a:off x="8439932" y="3697985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2355255" y="4110592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724571" y="4640654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61" hasCustomPrompt="1"/>
          </p:nvPr>
        </p:nvSpPr>
        <p:spPr>
          <a:xfrm>
            <a:off x="8447429" y="4653145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2362753" y="5065746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79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Layout-0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988670" y="2852936"/>
            <a:ext cx="7176800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10983" y="3597575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29226046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2924775" y="595"/>
            <a:ext cx="3978442" cy="2420888"/>
            <a:chOff x="2699792" y="595"/>
            <a:chExt cx="3672408" cy="2420888"/>
          </a:xfrm>
        </p:grpSpPr>
        <p:sp>
          <p:nvSpPr>
            <p:cNvPr id="7" name="Rectangle 6"/>
            <p:cNvSpPr/>
            <p:nvPr userDrawn="1"/>
          </p:nvSpPr>
          <p:spPr>
            <a:xfrm>
              <a:off x="2699792" y="595"/>
              <a:ext cx="864096" cy="2420888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3635896" y="595"/>
              <a:ext cx="864096" cy="2420888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4572000" y="595"/>
              <a:ext cx="864096" cy="2420888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508104" y="595"/>
              <a:ext cx="864096" cy="2420888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sp>
        <p:nvSpPr>
          <p:cNvPr id="12" name="제목 1"/>
          <p:cNvSpPr>
            <a:spLocks noGrp="1"/>
          </p:cNvSpPr>
          <p:nvPr>
            <p:ph type="title" hasCustomPrompt="1"/>
          </p:nvPr>
        </p:nvSpPr>
        <p:spPr>
          <a:xfrm>
            <a:off x="428496" y="3108380"/>
            <a:ext cx="9049005" cy="46130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algn="ctr"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SECTION BREAK</a:t>
            </a:r>
            <a:endParaRPr lang="ko-KR" alt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8498" y="3832648"/>
            <a:ext cx="9049006" cy="263475"/>
          </a:xfrm>
          <a:prstGeom prst="rect">
            <a:avLst/>
          </a:prstGeom>
        </p:spPr>
        <p:txBody>
          <a:bodyPr lIns="108000" anchor="ctr"/>
          <a:lstStyle>
            <a:lvl1pPr marL="0" indent="0" algn="ct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Add Text Here</a:t>
            </a:r>
            <a:endParaRPr lang="ko-KR" altLang="en-US" dirty="0"/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2534730" y="3701164"/>
            <a:ext cx="4836537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93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5235" y="1"/>
            <a:ext cx="1301831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5234" y="-17885"/>
            <a:ext cx="1301829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917329" y="2780928"/>
            <a:ext cx="1404156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785144" y="2914650"/>
            <a:ext cx="613218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676638" y="3108756"/>
            <a:ext cx="6162685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GLASS TEMPLATE</a:t>
            </a:r>
            <a:endParaRPr lang="ko-KR" alt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680166" y="3669412"/>
            <a:ext cx="615829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Date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80166" y="3869635"/>
            <a:ext cx="6158291" cy="263475"/>
          </a:xfrm>
          <a:prstGeom prst="rect">
            <a:avLst/>
          </a:prstGeom>
        </p:spPr>
        <p:txBody>
          <a:bodyPr lIns="108000" anchor="ctr"/>
          <a:lstStyle>
            <a:lvl1pPr marL="0" indent="0" algn="l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lang="en-US" altLang="ko-KR" dirty="0"/>
              <a:t>Main author’s name here</a:t>
            </a:r>
            <a:endParaRPr lang="ko-KR" altLang="en-US" dirty="0"/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703889" y="4252738"/>
            <a:ext cx="5886813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5236" y="0"/>
            <a:ext cx="927021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96549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832860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Layout-01"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ement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1988670" y="2852936"/>
            <a:ext cx="7176800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40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10983" y="3597575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2205154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title" hasCustomPrompt="1"/>
          </p:nvPr>
        </p:nvSpPr>
        <p:spPr>
          <a:xfrm>
            <a:off x="4796985" y="2852936"/>
            <a:ext cx="4368485" cy="720080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r">
              <a:lnSpc>
                <a:spcPct val="100000"/>
              </a:lnSpc>
              <a:defRPr sz="5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810983" y="3597575"/>
            <a:ext cx="4337528" cy="263475"/>
          </a:xfrm>
          <a:prstGeom prst="rect">
            <a:avLst/>
          </a:prstGeom>
        </p:spPr>
        <p:txBody>
          <a:bodyPr lIns="108000" anchor="ctr"/>
          <a:lstStyle>
            <a:lvl1pPr marL="0" indent="0" algn="r">
              <a:buNone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</p:spTree>
    <p:extLst>
      <p:ext uri="{BB962C8B-B14F-4D97-AF65-F5344CB8AC3E}">
        <p14:creationId xmlns:p14="http://schemas.microsoft.com/office/powerpoint/2010/main" val="3543548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Layout-02">
    <p:bg>
      <p:bgPr>
        <a:pattFill prst="dash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ight Triangle 22"/>
          <p:cNvSpPr/>
          <p:nvPr userDrawn="1"/>
        </p:nvSpPr>
        <p:spPr>
          <a:xfrm>
            <a:off x="-15235" y="1"/>
            <a:ext cx="1301831" cy="6871294"/>
          </a:xfrm>
          <a:prstGeom prst="rtTriangle">
            <a:avLst/>
          </a:prstGeom>
          <a:solidFill>
            <a:srgbClr val="F86A9A">
              <a:alpha val="2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Right Triangle 21"/>
          <p:cNvSpPr/>
          <p:nvPr userDrawn="1"/>
        </p:nvSpPr>
        <p:spPr>
          <a:xfrm rot="10800000" flipH="1">
            <a:off x="-15234" y="-17885"/>
            <a:ext cx="1301829" cy="6858000"/>
          </a:xfrm>
          <a:prstGeom prst="rtTriangle">
            <a:avLst/>
          </a:prstGeom>
          <a:solidFill>
            <a:srgbClr val="73B2D1">
              <a:alpha val="4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7917329" y="2780928"/>
            <a:ext cx="1404156" cy="288032"/>
            <a:chOff x="6084168" y="3009528"/>
            <a:chExt cx="1296144" cy="288032"/>
          </a:xfrm>
        </p:grpSpPr>
        <p:sp>
          <p:nvSpPr>
            <p:cNvPr id="3" name="Rectangle 2"/>
            <p:cNvSpPr/>
            <p:nvPr userDrawn="1"/>
          </p:nvSpPr>
          <p:spPr>
            <a:xfrm>
              <a:off x="6084168" y="3009528"/>
              <a:ext cx="288032" cy="288032"/>
            </a:xfrm>
            <a:prstGeom prst="rect">
              <a:avLst/>
            </a:prstGeom>
            <a:solidFill>
              <a:srgbClr val="73B2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6420205" y="3009528"/>
              <a:ext cx="288032" cy="288032"/>
            </a:xfrm>
            <a:prstGeom prst="rect">
              <a:avLst/>
            </a:prstGeom>
            <a:solidFill>
              <a:srgbClr val="A0C4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6756242" y="3009528"/>
              <a:ext cx="288032" cy="288032"/>
            </a:xfrm>
            <a:prstGeom prst="rect">
              <a:avLst/>
            </a:prstGeom>
            <a:solidFill>
              <a:srgbClr val="F6BF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7092280" y="3009528"/>
              <a:ext cx="288032" cy="288032"/>
            </a:xfrm>
            <a:prstGeom prst="rect">
              <a:avLst/>
            </a:prstGeom>
            <a:solidFill>
              <a:srgbClr val="F86A9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cxnSp>
        <p:nvCxnSpPr>
          <p:cNvPr id="9" name="Straight Connector 8"/>
          <p:cNvCxnSpPr>
            <a:endCxn id="3" idx="1"/>
          </p:cNvCxnSpPr>
          <p:nvPr userDrawn="1"/>
        </p:nvCxnSpPr>
        <p:spPr>
          <a:xfrm>
            <a:off x="1785144" y="2914650"/>
            <a:ext cx="6132186" cy="10294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>
            <a:spLocks noGrp="1"/>
          </p:cNvSpPr>
          <p:nvPr>
            <p:ph type="title" hasCustomPrompt="1"/>
          </p:nvPr>
        </p:nvSpPr>
        <p:spPr>
          <a:xfrm>
            <a:off x="1676638" y="3108756"/>
            <a:ext cx="6162685" cy="576063"/>
          </a:xfrm>
          <a:prstGeom prst="rect">
            <a:avLst/>
          </a:prstGeom>
        </p:spPr>
        <p:txBody>
          <a:bodyPr tIns="0" bIns="0" anchor="ctr">
            <a:noAutofit/>
          </a:bodyPr>
          <a:lstStyle>
            <a:lvl1pPr indent="0" algn="l">
              <a:lnSpc>
                <a:spcPct val="100000"/>
              </a:lnSpc>
              <a:defRPr sz="5400" b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altLang="ko-KR" dirty="0"/>
              <a:t>Thank you</a:t>
            </a:r>
            <a:endParaRPr lang="ko-KR" altLang="en-US" dirty="0"/>
          </a:p>
        </p:txBody>
      </p:sp>
      <p:sp>
        <p:nvSpPr>
          <p:cNvPr id="1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1680166" y="3764658"/>
            <a:ext cx="6158291" cy="1608558"/>
          </a:xfrm>
          <a:prstGeom prst="rect">
            <a:avLst/>
          </a:prstGeom>
        </p:spPr>
        <p:txBody>
          <a:bodyPr lIns="108000" anchor="t" anchorCtr="0"/>
          <a:lstStyle>
            <a:lvl1pPr marL="342900" indent="-342900" algn="l">
              <a:buFont typeface="+mj-lt"/>
              <a:buAutoNum type="arabicPeriod"/>
              <a:defRPr sz="1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This text can be replaced with your own text</a:t>
            </a:r>
          </a:p>
        </p:txBody>
      </p:sp>
      <p:cxnSp>
        <p:nvCxnSpPr>
          <p:cNvPr id="19" name="Straight Connector 18"/>
          <p:cNvCxnSpPr/>
          <p:nvPr userDrawn="1"/>
        </p:nvCxnSpPr>
        <p:spPr>
          <a:xfrm>
            <a:off x="1703889" y="4252738"/>
            <a:ext cx="5886813" cy="0"/>
          </a:xfrm>
          <a:prstGeom prst="line">
            <a:avLst/>
          </a:prstGeom>
          <a:ln w="12700">
            <a:solidFill>
              <a:schemeClr val="bg1">
                <a:alpha val="7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Triangle 20"/>
          <p:cNvSpPr/>
          <p:nvPr userDrawn="1"/>
        </p:nvSpPr>
        <p:spPr>
          <a:xfrm rot="10800000" flipH="1">
            <a:off x="-15236" y="0"/>
            <a:ext cx="927021" cy="6858000"/>
          </a:xfrm>
          <a:prstGeom prst="rtTriangle">
            <a:avLst/>
          </a:prstGeom>
          <a:solidFill>
            <a:srgbClr val="A0C458">
              <a:alpha val="5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ight Triangle 19"/>
          <p:cNvSpPr/>
          <p:nvPr userDrawn="1"/>
        </p:nvSpPr>
        <p:spPr>
          <a:xfrm>
            <a:off x="0" y="0"/>
            <a:ext cx="896549" cy="6858000"/>
          </a:xfrm>
          <a:prstGeom prst="rtTriangle">
            <a:avLst/>
          </a:prstGeom>
          <a:solidFill>
            <a:srgbClr val="F6BF4A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199850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AND CONTENTS LAYOUT_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1149" y="667529"/>
            <a:ext cx="9204752" cy="216024"/>
          </a:xfrm>
          <a:prstGeom prst="rect">
            <a:avLst/>
          </a:prstGeom>
        </p:spPr>
        <p:txBody>
          <a:bodyPr lIns="72000" anchor="ctr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273581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2"/>
          <p:cNvSpPr>
            <a:spLocks noGrp="1"/>
          </p:cNvSpPr>
          <p:nvPr>
            <p:ph type="pic" sz="quarter" idx="42" hasCustomPrompt="1"/>
          </p:nvPr>
        </p:nvSpPr>
        <p:spPr>
          <a:xfrm>
            <a:off x="702078" y="1775192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7" name="Text Placeholder 27"/>
          <p:cNvSpPr>
            <a:spLocks noGrp="1"/>
          </p:cNvSpPr>
          <p:nvPr>
            <p:ph type="body" sz="quarter" idx="52" hasCustomPrompt="1"/>
          </p:nvPr>
        </p:nvSpPr>
        <p:spPr>
          <a:xfrm>
            <a:off x="8424936" y="1787674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Text Placeholder 27"/>
          <p:cNvSpPr>
            <a:spLocks noGrp="1"/>
          </p:cNvSpPr>
          <p:nvPr>
            <p:ph type="body" sz="quarter" idx="53"/>
          </p:nvPr>
        </p:nvSpPr>
        <p:spPr>
          <a:xfrm>
            <a:off x="2340262" y="2200284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2" name="Picture Placeholder 2"/>
          <p:cNvSpPr>
            <a:spLocks noGrp="1"/>
          </p:cNvSpPr>
          <p:nvPr>
            <p:ph type="pic" sz="quarter" idx="54" hasCustomPrompt="1"/>
          </p:nvPr>
        </p:nvSpPr>
        <p:spPr>
          <a:xfrm>
            <a:off x="709576" y="2730346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3" name="Text Placeholder 27"/>
          <p:cNvSpPr>
            <a:spLocks noGrp="1"/>
          </p:cNvSpPr>
          <p:nvPr>
            <p:ph type="body" sz="quarter" idx="55" hasCustomPrompt="1"/>
          </p:nvPr>
        </p:nvSpPr>
        <p:spPr>
          <a:xfrm>
            <a:off x="8432434" y="2742837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4" name="Text Placeholder 27"/>
          <p:cNvSpPr>
            <a:spLocks noGrp="1"/>
          </p:cNvSpPr>
          <p:nvPr>
            <p:ph type="body" sz="quarter" idx="56"/>
          </p:nvPr>
        </p:nvSpPr>
        <p:spPr>
          <a:xfrm>
            <a:off x="2347762" y="3155438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57" hasCustomPrompt="1"/>
          </p:nvPr>
        </p:nvSpPr>
        <p:spPr>
          <a:xfrm>
            <a:off x="717074" y="3685491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9" name="Text Placeholder 27"/>
          <p:cNvSpPr>
            <a:spLocks noGrp="1"/>
          </p:cNvSpPr>
          <p:nvPr>
            <p:ph type="body" sz="quarter" idx="58" hasCustomPrompt="1"/>
          </p:nvPr>
        </p:nvSpPr>
        <p:spPr>
          <a:xfrm>
            <a:off x="8439932" y="3697985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0" name="Text Placeholder 27"/>
          <p:cNvSpPr>
            <a:spLocks noGrp="1"/>
          </p:cNvSpPr>
          <p:nvPr>
            <p:ph type="body" sz="quarter" idx="59"/>
          </p:nvPr>
        </p:nvSpPr>
        <p:spPr>
          <a:xfrm>
            <a:off x="2355255" y="4110592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34" name="Picture Placeholder 2"/>
          <p:cNvSpPr>
            <a:spLocks noGrp="1"/>
          </p:cNvSpPr>
          <p:nvPr>
            <p:ph type="pic" sz="quarter" idx="60" hasCustomPrompt="1"/>
          </p:nvPr>
        </p:nvSpPr>
        <p:spPr>
          <a:xfrm>
            <a:off x="724571" y="4640654"/>
            <a:ext cx="1404156" cy="861729"/>
          </a:xfrm>
          <a:prstGeom prst="roundRect">
            <a:avLst>
              <a:gd name="adj" fmla="val 7223"/>
            </a:avLst>
          </a:prstGeom>
        </p:spPr>
        <p:txBody>
          <a:bodyPr/>
          <a:lstStyle>
            <a:lvl1pPr marL="0" marR="0" indent="0" algn="ctr" defTabSz="91439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11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5" name="Text Placeholder 27"/>
          <p:cNvSpPr>
            <a:spLocks noGrp="1"/>
          </p:cNvSpPr>
          <p:nvPr>
            <p:ph type="body" sz="quarter" idx="61" hasCustomPrompt="1"/>
          </p:nvPr>
        </p:nvSpPr>
        <p:spPr>
          <a:xfrm>
            <a:off x="8447429" y="4653145"/>
            <a:ext cx="974558" cy="355849"/>
          </a:xfrm>
          <a:prstGeom prst="rect">
            <a:avLst/>
          </a:prstGeom>
        </p:spPr>
        <p:txBody>
          <a:bodyPr lIns="72000" rIns="72000" anchor="ctr"/>
          <a:lstStyle>
            <a:lvl1pPr marL="0" indent="0" algn="l">
              <a:buFontTx/>
              <a:buNone/>
              <a:defRPr sz="2800" b="1">
                <a:solidFill>
                  <a:srgbClr val="73B2D1"/>
                </a:solidFill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Text Placeholder 27"/>
          <p:cNvSpPr>
            <a:spLocks noGrp="1"/>
          </p:cNvSpPr>
          <p:nvPr>
            <p:ph type="body" sz="quarter" idx="62"/>
          </p:nvPr>
        </p:nvSpPr>
        <p:spPr>
          <a:xfrm>
            <a:off x="2362753" y="5065746"/>
            <a:ext cx="5928659" cy="432445"/>
          </a:xfrm>
          <a:prstGeom prst="rect">
            <a:avLst/>
          </a:prstGeom>
        </p:spPr>
        <p:txBody>
          <a:bodyPr lIns="0" anchor="t"/>
          <a:lstStyle>
            <a:lvl1pPr marL="0" indent="0" algn="l">
              <a:buFontTx/>
              <a:buNone/>
              <a:defRPr sz="12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762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2523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0759" y="1134875"/>
            <a:ext cx="9204752" cy="4958421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97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Layout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906000" cy="10527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7919" y="121537"/>
            <a:ext cx="9187592" cy="550897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Calibri" pitchFamily="34" charset="0"/>
                <a:cs typeface="Calibri" pitchFamily="34" charset="0"/>
              </a:defRPr>
            </a:lvl1pPr>
          </a:lstStyle>
          <a:p>
            <a:r>
              <a:rPr lang="en-US" altLang="ko-KR" dirty="0"/>
              <a:t>CLICK TO EDIT TITLE</a:t>
            </a:r>
            <a:endParaRPr lang="ko-KR" altLang="en-US" dirty="0"/>
          </a:p>
        </p:txBody>
      </p:sp>
      <p:sp>
        <p:nvSpPr>
          <p:cNvPr id="8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  <a:prstGeom prst="rect">
            <a:avLst/>
          </a:prstGeom>
        </p:spPr>
        <p:txBody>
          <a:bodyPr lIns="72000" anchor="t" anchorCtr="0"/>
          <a:lstStyle>
            <a:lvl1pPr marL="0" indent="0" algn="l">
              <a:buFontTx/>
              <a:buNone/>
              <a:defRPr sz="1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pPr lvl="0"/>
            <a:endParaRPr lang="ko-KR" altLang="en-US" dirty="0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0" y="1052736"/>
            <a:ext cx="9906000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5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900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80" r:id="rId3"/>
    <p:sldLayoutId id="2147483662" r:id="rId4"/>
    <p:sldLayoutId id="2147483663" r:id="rId5"/>
    <p:sldLayoutId id="2147483667" r:id="rId6"/>
    <p:sldLayoutId id="2147483683" r:id="rId7"/>
  </p:sldLayoutIdLst>
  <p:hf hdr="0" ftr="0" dt="0"/>
  <p:txStyles>
    <p:titleStyle>
      <a:lvl1pPr algn="ctr" defTabSz="91439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1" indent="-285746" algn="l" defTabSz="91439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9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7" algn="l" defTabSz="91439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6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5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9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291752"/>
            <a:ext cx="9906000" cy="5662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Oval 14"/>
          <p:cNvSpPr/>
          <p:nvPr userDrawn="1"/>
        </p:nvSpPr>
        <p:spPr>
          <a:xfrm>
            <a:off x="9060200" y="6353896"/>
            <a:ext cx="491145" cy="4533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635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TextBox 8"/>
          <p:cNvSpPr txBox="1"/>
          <p:nvPr userDrawn="1"/>
        </p:nvSpPr>
        <p:spPr>
          <a:xfrm>
            <a:off x="9116533" y="6433855"/>
            <a:ext cx="3962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fld id="{731F54F2-ED28-43C9-BE23-3ED9A1BEC0F8}" type="slidenum">
              <a:rPr lang="ko-KR" altLang="en-US" sz="1400" smtClean="0">
                <a:solidFill>
                  <a:schemeClr val="bg1"/>
                </a:solidFill>
              </a:rPr>
              <a:pPr algn="ctr"/>
              <a:t>‹#›</a:t>
            </a:fld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1583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85" r:id="rId3"/>
    <p:sldLayoutId id="2147483679" r:id="rId4"/>
    <p:sldLayoutId id="2147483656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82" r:id="rId11"/>
  </p:sldLayoutIdLst>
  <p:hf hdr="0" ftr="0" dt="0"/>
  <p:txStyles>
    <p:titleStyle>
      <a:lvl1pPr algn="ctr" defTabSz="91439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1" indent="-285746" algn="l" defTabSz="91439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9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7" algn="l" defTabSz="91439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6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5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9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336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lvl1pPr algn="ctr" defTabSz="91439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6" indent="-342896" algn="l" defTabSz="91439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41" indent="-285746" algn="l" defTabSz="91439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87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1" indent="-228597" algn="l" defTabSz="91439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76" indent="-228597" algn="l" defTabSz="91439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66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0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55" indent="-228597" algn="l" defTabSz="91439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0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5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4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9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3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8" algn="l" defTabSz="91439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oracle.com/technetwork/java/index.html" TargetMode="Externa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eclipse.org/downloads/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자바 개요</a:t>
            </a:r>
          </a:p>
        </p:txBody>
      </p:sp>
    </p:spTree>
    <p:extLst>
      <p:ext uri="{BB962C8B-B14F-4D97-AF65-F5344CB8AC3E}">
        <p14:creationId xmlns:p14="http://schemas.microsoft.com/office/powerpoint/2010/main" val="3583240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자바와 </a:t>
            </a:r>
            <a:r>
              <a:rPr lang="en-US" altLang="ko-KR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C/C++</a:t>
            </a:r>
            <a:r>
              <a:rPr lang="ko-KR" altLang="en-US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의 실행 환경 차이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25FF839B-3174-4D1A-9EA1-7E8D0AD210B7}"/>
              </a:ext>
            </a:extLst>
          </p:cNvPr>
          <p:cNvGrpSpPr/>
          <p:nvPr/>
        </p:nvGrpSpPr>
        <p:grpSpPr>
          <a:xfrm>
            <a:off x="225926" y="1340768"/>
            <a:ext cx="8540122" cy="5040560"/>
            <a:chOff x="225926" y="1340768"/>
            <a:chExt cx="8540122" cy="5040560"/>
          </a:xfrm>
        </p:grpSpPr>
        <p:sp>
          <p:nvSpPr>
            <p:cNvPr id="59" name="내용 개체 틀 2">
              <a:extLst>
                <a:ext uri="{FF2B5EF4-FFF2-40B4-BE49-F238E27FC236}">
                  <a16:creationId xmlns:a16="http://schemas.microsoft.com/office/drawing/2014/main" xmlns="" id="{0E780C55-38F6-44D6-A707-96D98E4A2CE8}"/>
                </a:ext>
              </a:extLst>
            </p:cNvPr>
            <p:cNvSpPr txBox="1">
              <a:spLocks/>
            </p:cNvSpPr>
            <p:nvPr/>
          </p:nvSpPr>
          <p:spPr>
            <a:xfrm>
              <a:off x="612648" y="1340768"/>
              <a:ext cx="8153400" cy="5040560"/>
            </a:xfrm>
            <a:prstGeom prst="rect">
              <a:avLst/>
            </a:prstGeom>
          </p:spPr>
          <p:txBody>
            <a:bodyPr/>
            <a:lstStyle>
              <a:lvl1pPr marL="342896" indent="-342896" algn="l" defTabSz="91439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41" indent="-285746" algn="l" defTabSz="91439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87" indent="-228597" algn="l" defTabSz="91439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81" indent="-228597" algn="l" defTabSz="91439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376" indent="-228597" algn="l" defTabSz="91439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570" indent="-228597" algn="l" defTabSz="91439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766" indent="-228597" algn="l" defTabSz="91439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960" indent="-228597" algn="l" defTabSz="91439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155" indent="-228597" algn="l" defTabSz="91439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dirty="0"/>
                <a:t>자바</a:t>
              </a:r>
              <a:endParaRPr lang="en-US" altLang="ko-KR" dirty="0"/>
            </a:p>
            <a:p>
              <a:endParaRPr lang="en-US" altLang="ko-KR" dirty="0"/>
            </a:p>
            <a:p>
              <a:endParaRPr lang="en-US" altLang="ko-KR" dirty="0"/>
            </a:p>
            <a:p>
              <a:pPr marL="0" indent="0">
                <a:buNone/>
              </a:pPr>
              <a:endParaRPr lang="en-US" altLang="ko-KR" dirty="0"/>
            </a:p>
            <a:p>
              <a:r>
                <a:rPr lang="en-US" altLang="ko-KR" dirty="0"/>
                <a:t>C/C++</a:t>
              </a:r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4AB53FBD-DB33-45FC-9D48-9E1CD9E7B2DB}"/>
                </a:ext>
              </a:extLst>
            </p:cNvPr>
            <p:cNvSpPr txBox="1"/>
            <p:nvPr/>
          </p:nvSpPr>
          <p:spPr>
            <a:xfrm>
              <a:off x="251520" y="1940944"/>
              <a:ext cx="2135542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if (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&gt;0) {</a:t>
              </a:r>
            </a:p>
            <a:p>
              <a:pPr lvl="1"/>
              <a:r>
                <a:rPr lang="en-US" altLang="ko-KR" sz="1600" dirty="0" err="1"/>
                <a:t>i</a:t>
              </a:r>
              <a:r>
                <a:rPr lang="en-US" altLang="ko-KR" sz="1600" dirty="0"/>
                <a:t> = 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*10;</a:t>
              </a:r>
            </a:p>
            <a:p>
              <a:r>
                <a:rPr lang="en-US" altLang="ko-KR" sz="1600" dirty="0"/>
                <a:t>}</a:t>
              </a:r>
            </a:p>
            <a:p>
              <a:r>
                <a:rPr lang="en-US" altLang="ko-KR" sz="1600" dirty="0" err="1"/>
                <a:t>i</a:t>
              </a:r>
              <a:r>
                <a:rPr lang="en-US" altLang="ko-KR" sz="1600" dirty="0"/>
                <a:t> = 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 – j;</a:t>
              </a:r>
            </a:p>
            <a:p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);</a:t>
              </a:r>
            </a:p>
          </p:txBody>
        </p:sp>
        <p:sp>
          <p:nvSpPr>
            <p:cNvPr id="61" name="오른쪽 화살표 5">
              <a:extLst>
                <a:ext uri="{FF2B5EF4-FFF2-40B4-BE49-F238E27FC236}">
                  <a16:creationId xmlns:a16="http://schemas.microsoft.com/office/drawing/2014/main" xmlns="" id="{E6DD36E6-EB6B-4227-ADC6-DD3F96F0015D}"/>
                </a:ext>
              </a:extLst>
            </p:cNvPr>
            <p:cNvSpPr/>
            <p:nvPr/>
          </p:nvSpPr>
          <p:spPr>
            <a:xfrm>
              <a:off x="2387062" y="2453152"/>
              <a:ext cx="285752" cy="19003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5456E5EC-59A0-428F-A3B7-6A7EF75CB92F}"/>
                </a:ext>
              </a:extLst>
            </p:cNvPr>
            <p:cNvSpPr txBox="1"/>
            <p:nvPr/>
          </p:nvSpPr>
          <p:spPr>
            <a:xfrm>
              <a:off x="4387326" y="1904518"/>
              <a:ext cx="1785950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0101000001000101010011110101101010100101110101010101000010001110000000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0240D2B0-BB78-4E57-8A62-17061CE38CAE}"/>
                </a:ext>
              </a:extLst>
            </p:cNvPr>
            <p:cNvSpPr txBox="1"/>
            <p:nvPr/>
          </p:nvSpPr>
          <p:spPr>
            <a:xfrm>
              <a:off x="225926" y="3286124"/>
              <a:ext cx="24468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자바 소스 파일</a:t>
              </a:r>
              <a:r>
                <a:rPr lang="en-US" altLang="ko-KR" sz="1600" dirty="0"/>
                <a:t>(Test.java)</a:t>
              </a:r>
              <a:endParaRPr lang="ko-KR" altLang="en-US" sz="1600" dirty="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A60B44B0-B40D-49E1-B370-C9DDDE67A1F1}"/>
                </a:ext>
              </a:extLst>
            </p:cNvPr>
            <p:cNvSpPr txBox="1"/>
            <p:nvPr/>
          </p:nvSpPr>
          <p:spPr>
            <a:xfrm>
              <a:off x="3953530" y="3207092"/>
              <a:ext cx="25131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/>
                <a:t>바이트 코드</a:t>
              </a:r>
              <a:r>
                <a:rPr lang="en-US" altLang="ko-KR" sz="1600" dirty="0"/>
                <a:t>(</a:t>
              </a:r>
              <a:r>
                <a:rPr lang="en-US" altLang="ko-KR" sz="1600" dirty="0" err="1"/>
                <a:t>Test.class</a:t>
              </a:r>
              <a:r>
                <a:rPr lang="en-US" altLang="ko-KR" sz="1600" dirty="0"/>
                <a:t>)</a:t>
              </a:r>
              <a:endParaRPr lang="ko-KR" altLang="en-US" sz="1600" dirty="0"/>
            </a:p>
          </p:txBody>
        </p:sp>
        <p:sp>
          <p:nvSpPr>
            <p:cNvPr id="65" name="오른쪽 화살표 16">
              <a:extLst>
                <a:ext uri="{FF2B5EF4-FFF2-40B4-BE49-F238E27FC236}">
                  <a16:creationId xmlns:a16="http://schemas.microsoft.com/office/drawing/2014/main" xmlns="" id="{0D210695-0AA7-44E0-A210-98FB446549F5}"/>
                </a:ext>
              </a:extLst>
            </p:cNvPr>
            <p:cNvSpPr/>
            <p:nvPr/>
          </p:nvSpPr>
          <p:spPr>
            <a:xfrm>
              <a:off x="4101574" y="2453152"/>
              <a:ext cx="285752" cy="19003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B74F11DE-DF45-4F3F-957D-31D447C19968}"/>
                </a:ext>
              </a:extLst>
            </p:cNvPr>
            <p:cNvSpPr txBox="1"/>
            <p:nvPr/>
          </p:nvSpPr>
          <p:spPr>
            <a:xfrm>
              <a:off x="6459028" y="3400719"/>
              <a:ext cx="178595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하드웨어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AA205131-8C96-4C49-8CB4-8CE2314928F8}"/>
                </a:ext>
              </a:extLst>
            </p:cNvPr>
            <p:cNvSpPr txBox="1"/>
            <p:nvPr/>
          </p:nvSpPr>
          <p:spPr>
            <a:xfrm>
              <a:off x="6459028" y="3059668"/>
              <a:ext cx="178595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운영체제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2A58BCD2-C694-4FC3-87D3-01F2CDF0CDCF}"/>
                </a:ext>
              </a:extLst>
            </p:cNvPr>
            <p:cNvSpPr txBox="1"/>
            <p:nvPr/>
          </p:nvSpPr>
          <p:spPr>
            <a:xfrm>
              <a:off x="6459028" y="2711905"/>
              <a:ext cx="1785950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자바 가상 기계</a:t>
              </a:r>
            </a:p>
          </p:txBody>
        </p:sp>
        <p:sp>
          <p:nvSpPr>
            <p:cNvPr id="69" name="오른쪽 화살표 20">
              <a:extLst>
                <a:ext uri="{FF2B5EF4-FFF2-40B4-BE49-F238E27FC236}">
                  <a16:creationId xmlns:a16="http://schemas.microsoft.com/office/drawing/2014/main" xmlns="" id="{F9E287D9-3107-4947-A846-C96C8C177E07}"/>
                </a:ext>
              </a:extLst>
            </p:cNvPr>
            <p:cNvSpPr/>
            <p:nvPr/>
          </p:nvSpPr>
          <p:spPr>
            <a:xfrm>
              <a:off x="6188201" y="2084790"/>
              <a:ext cx="470216" cy="1824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xmlns="" id="{32B0486B-A77D-4391-B84E-C9DC57F8FE7B}"/>
                </a:ext>
              </a:extLst>
            </p:cNvPr>
            <p:cNvSpPr/>
            <p:nvPr/>
          </p:nvSpPr>
          <p:spPr>
            <a:xfrm>
              <a:off x="6673342" y="1785926"/>
              <a:ext cx="1500198" cy="857256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/>
                <a:t>자바</a:t>
              </a:r>
              <a:r>
                <a:rPr lang="en-US" altLang="ko-KR" sz="1400" dirty="0"/>
                <a:t> </a:t>
              </a:r>
              <a:r>
                <a:rPr lang="ko-KR" altLang="en-US" sz="1400" dirty="0"/>
                <a:t>프로그램</a:t>
              </a:r>
              <a:r>
                <a:rPr lang="en-US" altLang="ko-KR" sz="1400" dirty="0"/>
                <a:t>(</a:t>
              </a:r>
              <a:r>
                <a:rPr lang="en-US" altLang="ko-KR" sz="1400" dirty="0" err="1"/>
                <a:t>Test.class</a:t>
              </a:r>
              <a:r>
                <a:rPr lang="en-US" altLang="ko-KR" sz="1400" dirty="0"/>
                <a:t>)</a:t>
              </a:r>
              <a:endParaRPr lang="ko-KR" altLang="en-US" sz="14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xmlns="" id="{A7CFC8B4-AB4A-4258-94CD-4BAF3697885B}"/>
                </a:ext>
              </a:extLst>
            </p:cNvPr>
            <p:cNvSpPr txBox="1"/>
            <p:nvPr/>
          </p:nvSpPr>
          <p:spPr>
            <a:xfrm>
              <a:off x="323528" y="4667730"/>
              <a:ext cx="2063534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if (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&gt;0) {</a:t>
              </a:r>
            </a:p>
            <a:p>
              <a:pPr lvl="1"/>
              <a:r>
                <a:rPr lang="en-US" altLang="ko-KR" sz="1600" dirty="0" err="1"/>
                <a:t>i</a:t>
              </a:r>
              <a:r>
                <a:rPr lang="en-US" altLang="ko-KR" sz="1600" dirty="0"/>
                <a:t> = 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*10;</a:t>
              </a:r>
            </a:p>
            <a:p>
              <a:r>
                <a:rPr lang="en-US" altLang="ko-KR" sz="1600" dirty="0"/>
                <a:t>}</a:t>
              </a:r>
            </a:p>
            <a:p>
              <a:r>
                <a:rPr lang="en-US" altLang="ko-KR" sz="1600" dirty="0" err="1"/>
                <a:t>i</a:t>
              </a:r>
              <a:r>
                <a:rPr lang="en-US" altLang="ko-KR" sz="1600" dirty="0"/>
                <a:t> = 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 – j;</a:t>
              </a:r>
            </a:p>
            <a:p>
              <a:r>
                <a:rPr lang="en-US" altLang="ko-KR" sz="1600" dirty="0" err="1"/>
                <a:t>cout</a:t>
              </a:r>
              <a:r>
                <a:rPr lang="en-US" altLang="ko-KR" sz="1600" dirty="0"/>
                <a:t> &lt;&lt; </a:t>
              </a:r>
              <a:r>
                <a:rPr lang="en-US" altLang="ko-KR" sz="1600" dirty="0" err="1"/>
                <a:t>i</a:t>
              </a:r>
              <a:r>
                <a:rPr lang="en-US" altLang="ko-KR" sz="1600" dirty="0"/>
                <a:t>;</a:t>
              </a:r>
            </a:p>
          </p:txBody>
        </p:sp>
        <p:sp>
          <p:nvSpPr>
            <p:cNvPr id="72" name="타원 71">
              <a:extLst>
                <a:ext uri="{FF2B5EF4-FFF2-40B4-BE49-F238E27FC236}">
                  <a16:creationId xmlns:a16="http://schemas.microsoft.com/office/drawing/2014/main" xmlns="" id="{E8824DD7-7089-4843-A102-5CFF9F32F904}"/>
                </a:ext>
              </a:extLst>
            </p:cNvPr>
            <p:cNvSpPr/>
            <p:nvPr/>
          </p:nvSpPr>
          <p:spPr>
            <a:xfrm>
              <a:off x="2672814" y="4869902"/>
              <a:ext cx="1428760" cy="75080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컴파일러</a:t>
              </a:r>
              <a:r>
                <a:rPr lang="en-US" altLang="ko-KR" sz="1600" dirty="0">
                  <a:solidFill>
                    <a:schemeClr val="tx1"/>
                  </a:solidFill>
                </a:rPr>
                <a:t>/</a:t>
              </a:r>
              <a:r>
                <a:rPr lang="ko-KR" altLang="en-US" sz="1600" dirty="0" err="1">
                  <a:solidFill>
                    <a:schemeClr val="tx1"/>
                  </a:solidFill>
                </a:rPr>
                <a:t>링커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73" name="오른쪽 화살표 24">
              <a:extLst>
                <a:ext uri="{FF2B5EF4-FFF2-40B4-BE49-F238E27FC236}">
                  <a16:creationId xmlns:a16="http://schemas.microsoft.com/office/drawing/2014/main" xmlns="" id="{3C650E22-79E1-4367-B111-CBED9F47C815}"/>
                </a:ext>
              </a:extLst>
            </p:cNvPr>
            <p:cNvSpPr/>
            <p:nvPr/>
          </p:nvSpPr>
          <p:spPr>
            <a:xfrm>
              <a:off x="2387062" y="5179938"/>
              <a:ext cx="285752" cy="19003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E91A42CE-BAAB-42BC-8785-6ED797F35023}"/>
                </a:ext>
              </a:extLst>
            </p:cNvPr>
            <p:cNvSpPr txBox="1"/>
            <p:nvPr/>
          </p:nvSpPr>
          <p:spPr>
            <a:xfrm>
              <a:off x="4387326" y="4584150"/>
              <a:ext cx="1785950" cy="132343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/>
                <a:t>0101000001000101011011110101101010100101111101010101001010101110001100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8CDA294C-FAF5-4EA0-BADB-ACFF03A10E57}"/>
                </a:ext>
              </a:extLst>
            </p:cNvPr>
            <p:cNvSpPr txBox="1"/>
            <p:nvPr/>
          </p:nvSpPr>
          <p:spPr>
            <a:xfrm>
              <a:off x="381503" y="5977898"/>
              <a:ext cx="1947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소스 파일</a:t>
              </a:r>
              <a:r>
                <a:rPr lang="en-US" altLang="ko-KR" sz="1600" dirty="0"/>
                <a:t>(Test.cpp)</a:t>
              </a:r>
              <a:endParaRPr lang="ko-KR" altLang="en-US" sz="1600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CDFCC87D-32BA-418E-AC12-3125BE99AFA2}"/>
                </a:ext>
              </a:extLst>
            </p:cNvPr>
            <p:cNvSpPr txBox="1"/>
            <p:nvPr/>
          </p:nvSpPr>
          <p:spPr>
            <a:xfrm>
              <a:off x="3920040" y="5906460"/>
              <a:ext cx="28114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/>
                <a:t>바이너리</a:t>
              </a:r>
              <a:r>
                <a:rPr lang="en-US" altLang="ko-KR" sz="1600" dirty="0"/>
                <a:t> </a:t>
              </a:r>
              <a:r>
                <a:rPr lang="ko-KR" altLang="en-US" sz="1600" dirty="0"/>
                <a:t>실행 파일</a:t>
              </a:r>
              <a:r>
                <a:rPr lang="en-US" altLang="ko-KR" sz="1600" dirty="0"/>
                <a:t>(Test.exe)</a:t>
              </a:r>
              <a:endParaRPr lang="ko-KR" altLang="en-US" sz="1600" dirty="0"/>
            </a:p>
          </p:txBody>
        </p:sp>
        <p:sp>
          <p:nvSpPr>
            <p:cNvPr id="77" name="오른쪽 화살표 28">
              <a:extLst>
                <a:ext uri="{FF2B5EF4-FFF2-40B4-BE49-F238E27FC236}">
                  <a16:creationId xmlns:a16="http://schemas.microsoft.com/office/drawing/2014/main" xmlns="" id="{063F63EF-F923-4984-A455-958A8AB91C55}"/>
                </a:ext>
              </a:extLst>
            </p:cNvPr>
            <p:cNvSpPr/>
            <p:nvPr/>
          </p:nvSpPr>
          <p:spPr>
            <a:xfrm>
              <a:off x="4101574" y="5144926"/>
              <a:ext cx="285752" cy="190030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1EC52A32-F138-4E20-A14E-DECC4919F3CD}"/>
                </a:ext>
              </a:extLst>
            </p:cNvPr>
            <p:cNvSpPr txBox="1"/>
            <p:nvPr/>
          </p:nvSpPr>
          <p:spPr>
            <a:xfrm>
              <a:off x="6530466" y="5615297"/>
              <a:ext cx="178595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/>
                <a:t>하드웨어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xmlns="" id="{F3ED5C5A-07B3-4A07-99AC-040D8E973B27}"/>
                </a:ext>
              </a:extLst>
            </p:cNvPr>
            <p:cNvSpPr txBox="1"/>
            <p:nvPr/>
          </p:nvSpPr>
          <p:spPr>
            <a:xfrm>
              <a:off x="6530466" y="5274246"/>
              <a:ext cx="1785950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/>
                <a:t>운영체제</a:t>
              </a:r>
              <a:endParaRPr lang="ko-KR" altLang="en-US" sz="1600" dirty="0"/>
            </a:p>
          </p:txBody>
        </p:sp>
        <p:sp>
          <p:nvSpPr>
            <p:cNvPr id="80" name="타원 79">
              <a:extLst>
                <a:ext uri="{FF2B5EF4-FFF2-40B4-BE49-F238E27FC236}">
                  <a16:creationId xmlns:a16="http://schemas.microsoft.com/office/drawing/2014/main" xmlns="" id="{C358C03A-4489-4AA0-AEF4-53842441FB8E}"/>
                </a:ext>
              </a:extLst>
            </p:cNvPr>
            <p:cNvSpPr/>
            <p:nvPr/>
          </p:nvSpPr>
          <p:spPr>
            <a:xfrm>
              <a:off x="6673342" y="4406262"/>
              <a:ext cx="1500198" cy="857256"/>
            </a:xfrm>
            <a:prstGeom prst="ellipse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C++ </a:t>
              </a:r>
              <a:r>
                <a:rPr lang="ko-KR" altLang="en-US" sz="1400" dirty="0"/>
                <a:t>프로그램</a:t>
              </a:r>
              <a:r>
                <a:rPr lang="en-US" altLang="ko-KR" sz="1400" dirty="0"/>
                <a:t>(Test.exe)</a:t>
              </a:r>
              <a:endParaRPr lang="ko-KR" altLang="en-US" sz="1400" dirty="0"/>
            </a:p>
          </p:txBody>
        </p:sp>
        <p:sp>
          <p:nvSpPr>
            <p:cNvPr id="81" name="타원 80">
              <a:extLst>
                <a:ext uri="{FF2B5EF4-FFF2-40B4-BE49-F238E27FC236}">
                  <a16:creationId xmlns:a16="http://schemas.microsoft.com/office/drawing/2014/main" xmlns="" id="{507A0D37-74FA-4ABE-8D4D-A88660EFA227}"/>
                </a:ext>
              </a:extLst>
            </p:cNvPr>
            <p:cNvSpPr/>
            <p:nvPr/>
          </p:nvSpPr>
          <p:spPr>
            <a:xfrm>
              <a:off x="2672814" y="2178128"/>
              <a:ext cx="1428760" cy="75080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</a:rPr>
                <a:t>컴파일러</a:t>
              </a:r>
            </a:p>
          </p:txBody>
        </p:sp>
        <p:sp>
          <p:nvSpPr>
            <p:cNvPr id="82" name="오른쪽 화살표 34">
              <a:extLst>
                <a:ext uri="{FF2B5EF4-FFF2-40B4-BE49-F238E27FC236}">
                  <a16:creationId xmlns:a16="http://schemas.microsoft.com/office/drawing/2014/main" xmlns="" id="{DDB772D8-3E21-481F-B93C-2B1C1D29E057}"/>
                </a:ext>
              </a:extLst>
            </p:cNvPr>
            <p:cNvSpPr/>
            <p:nvPr/>
          </p:nvSpPr>
          <p:spPr>
            <a:xfrm>
              <a:off x="6173276" y="4763452"/>
              <a:ext cx="470216" cy="182464"/>
            </a:xfrm>
            <a:prstGeom prst="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</p:grpSp>
    </p:spTree>
    <p:extLst>
      <p:ext uri="{BB962C8B-B14F-4D97-AF65-F5344CB8AC3E}">
        <p14:creationId xmlns:p14="http://schemas.microsoft.com/office/powerpoint/2010/main" val="3659892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자바의 </a:t>
            </a:r>
            <a:r>
              <a:rPr lang="ko-KR" altLang="en-US" dirty="0" err="1"/>
              <a:t>배포판</a:t>
            </a:r>
            <a:r>
              <a:rPr lang="ko-KR" altLang="en-US" dirty="0"/>
              <a:t> 종류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7B5EFCC-FBB8-4B53-83A1-6FA45535F6DA}"/>
              </a:ext>
            </a:extLst>
          </p:cNvPr>
          <p:cNvSpPr/>
          <p:nvPr/>
        </p:nvSpPr>
        <p:spPr>
          <a:xfrm>
            <a:off x="506506" y="1273036"/>
            <a:ext cx="84249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오라클은 개발 환경에 따라 다양한 자바 </a:t>
            </a:r>
            <a:r>
              <a:rPr lang="ko-KR" altLang="en-US" dirty="0" err="1"/>
              <a:t>배포판</a:t>
            </a:r>
            <a:r>
              <a:rPr lang="ko-KR" altLang="en-US" dirty="0"/>
              <a:t> 제공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Java SE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표준 </a:t>
            </a:r>
            <a:r>
              <a:rPr lang="ko-KR" altLang="en-US" dirty="0" err="1"/>
              <a:t>배포판</a:t>
            </a:r>
            <a:r>
              <a:rPr lang="en-US" altLang="ko-KR" dirty="0"/>
              <a:t>(Standard Edition)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데스크탑과 서버 응용 개발 플랫폼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Java ME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마이크로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휴대 전화나 </a:t>
            </a:r>
            <a:r>
              <a:rPr lang="en-US" altLang="ko-KR" dirty="0"/>
              <a:t>PDA, </a:t>
            </a:r>
            <a:r>
              <a:rPr lang="ko-KR" altLang="en-US" dirty="0" err="1"/>
              <a:t>셋톱박스</a:t>
            </a:r>
            <a:r>
              <a:rPr lang="ko-KR" altLang="en-US" dirty="0"/>
              <a:t> 등 제한된 리소스를 갖는 하드웨어에서 응용 개발을 위한 플랫폼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가장 작은 메모리 </a:t>
            </a:r>
            <a:r>
              <a:rPr lang="ko-KR" altLang="en-US" dirty="0" err="1"/>
              <a:t>풋프린트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Java SE</a:t>
            </a:r>
            <a:r>
              <a:rPr lang="ko-KR" altLang="en-US" dirty="0"/>
              <a:t>의 </a:t>
            </a:r>
            <a:r>
              <a:rPr lang="ko-KR" altLang="en-US" dirty="0" err="1"/>
              <a:t>서브셋</a:t>
            </a:r>
            <a:r>
              <a:rPr lang="ko-KR" altLang="en-US" dirty="0"/>
              <a:t> </a:t>
            </a:r>
            <a:r>
              <a:rPr lang="en-US" altLang="ko-KR" dirty="0"/>
              <a:t>+ </a:t>
            </a:r>
            <a:r>
              <a:rPr lang="ko-KR" altLang="en-US" dirty="0"/>
              <a:t>임베디드 및 가전 제품을 위한 </a:t>
            </a:r>
            <a:r>
              <a:rPr lang="en-US" altLang="ko-KR" dirty="0"/>
              <a:t>API </a:t>
            </a:r>
            <a:r>
              <a:rPr lang="ko-KR" altLang="en-US" dirty="0"/>
              <a:t>정의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Java EE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기업용 </a:t>
            </a:r>
            <a:r>
              <a:rPr lang="ko-KR" altLang="en-US" dirty="0" err="1"/>
              <a:t>배포판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자바를 이용한 다중 사용자</a:t>
            </a:r>
            <a:r>
              <a:rPr lang="en-US" altLang="ko-KR" dirty="0"/>
              <a:t>, </a:t>
            </a:r>
            <a:r>
              <a:rPr lang="ko-KR" altLang="en-US" dirty="0"/>
              <a:t>기업용 응용 개발을 위한 플랫폼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Java SE + </a:t>
            </a:r>
            <a:r>
              <a:rPr lang="ko-KR" altLang="en-US" dirty="0"/>
              <a:t>인터넷 기반의 서버사이드 컴퓨팅 관련 </a:t>
            </a:r>
            <a:r>
              <a:rPr lang="en-US" altLang="ko-KR" dirty="0"/>
              <a:t>API</a:t>
            </a:r>
            <a:r>
              <a:rPr lang="ko-KR" altLang="en-US" dirty="0"/>
              <a:t>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11149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7B5EFCC-FBB8-4B53-83A1-6FA45535F6DA}"/>
              </a:ext>
            </a:extLst>
          </p:cNvPr>
          <p:cNvSpPr/>
          <p:nvPr/>
        </p:nvSpPr>
        <p:spPr>
          <a:xfrm>
            <a:off x="506506" y="1273036"/>
            <a:ext cx="8424936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JDK(Java Development Kit)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응용 개발 환경</a:t>
            </a:r>
            <a:r>
              <a:rPr lang="en-US" altLang="ko-KR" dirty="0"/>
              <a:t>. </a:t>
            </a:r>
            <a:r>
              <a:rPr lang="ko-KR" altLang="en-US" dirty="0"/>
              <a:t>개발에 필요한 도구 포함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컴파일러</a:t>
            </a:r>
            <a:r>
              <a:rPr lang="en-US" altLang="ko-KR" dirty="0"/>
              <a:t>, JRE (Java Runtime Environment), </a:t>
            </a:r>
            <a:r>
              <a:rPr lang="ko-KR" altLang="en-US" dirty="0"/>
              <a:t>클래스 라이브러리</a:t>
            </a:r>
            <a:r>
              <a:rPr lang="en-US" altLang="ko-KR" dirty="0"/>
              <a:t>, </a:t>
            </a:r>
            <a:r>
              <a:rPr lang="ko-KR" altLang="en-US" dirty="0"/>
              <a:t>샘플</a:t>
            </a:r>
            <a:r>
              <a:rPr lang="en-US" altLang="ko-KR" dirty="0"/>
              <a:t> </a:t>
            </a:r>
            <a:r>
              <a:rPr lang="ko-KR" altLang="en-US" dirty="0"/>
              <a:t>등 포함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JRE(Java Runtime Environment)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실행 환경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r>
              <a:rPr lang="ko-KR" altLang="en-US" dirty="0"/>
              <a:t> 포함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실행 환경만 필요한 경우 </a:t>
            </a:r>
            <a:r>
              <a:rPr lang="en-US" altLang="ko-KR" dirty="0"/>
              <a:t>JRE</a:t>
            </a:r>
            <a:r>
              <a:rPr lang="ko-KR" altLang="en-US" dirty="0"/>
              <a:t>만 따로 다운 가능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JDK</a:t>
            </a:r>
            <a:r>
              <a:rPr lang="ko-KR" altLang="en-US" dirty="0"/>
              <a:t>와 </a:t>
            </a:r>
            <a:r>
              <a:rPr lang="en-US" altLang="ko-KR" dirty="0"/>
              <a:t>JRE</a:t>
            </a:r>
            <a:r>
              <a:rPr lang="ko-KR" altLang="en-US" dirty="0"/>
              <a:t>의 개발 및 배포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오라클의 </a:t>
            </a:r>
            <a:r>
              <a:rPr lang="en-US" altLang="ko-KR" dirty="0"/>
              <a:t>Technology Network</a:t>
            </a:r>
            <a:r>
              <a:rPr lang="ko-KR" altLang="en-US" dirty="0"/>
              <a:t>의 자바 사이트에서 다운로드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2"/>
              </a:rPr>
              <a:t>http://www.oracle.com/technetwork/java/index.html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JDK</a:t>
            </a:r>
            <a:r>
              <a:rPr lang="ko-KR" altLang="en-US" dirty="0"/>
              <a:t>의 </a:t>
            </a:r>
            <a:r>
              <a:rPr lang="en-US" altLang="ko-KR" dirty="0"/>
              <a:t>bin </a:t>
            </a:r>
            <a:r>
              <a:rPr lang="ko-KR" altLang="en-US" dirty="0" err="1"/>
              <a:t>디렉토터리에</a:t>
            </a:r>
            <a:r>
              <a:rPr lang="ko-KR" altLang="en-US" dirty="0"/>
              <a:t> 포함된 주요 개발 도구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javac</a:t>
            </a:r>
            <a:r>
              <a:rPr lang="en-US" altLang="ko-KR" dirty="0"/>
              <a:t> - </a:t>
            </a:r>
            <a:r>
              <a:rPr lang="ko-KR" altLang="en-US" dirty="0"/>
              <a:t>자바 소스를 바이트 코드로 변환하는 컴파일러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java - </a:t>
            </a:r>
            <a:r>
              <a:rPr lang="en-US" altLang="ko-KR" dirty="0" err="1"/>
              <a:t>jre</a:t>
            </a:r>
            <a:r>
              <a:rPr lang="ko-KR" altLang="en-US" dirty="0"/>
              <a:t>의 </a:t>
            </a:r>
            <a:r>
              <a:rPr lang="en-US" altLang="ko-KR" dirty="0"/>
              <a:t>bin </a:t>
            </a:r>
            <a:r>
              <a:rPr lang="ko-KR" altLang="en-US" dirty="0"/>
              <a:t>디렉토리에도 있는 자바</a:t>
            </a:r>
            <a:r>
              <a:rPr lang="en-US" altLang="ko-KR" dirty="0"/>
              <a:t> </a:t>
            </a:r>
            <a:r>
              <a:rPr lang="ko-KR" altLang="en-US" dirty="0"/>
              <a:t>응용프로그램 </a:t>
            </a:r>
            <a:r>
              <a:rPr lang="ko-KR" altLang="en-US" dirty="0" err="1"/>
              <a:t>실행기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jar - </a:t>
            </a:r>
            <a:r>
              <a:rPr lang="ko-KR" altLang="en-US" dirty="0"/>
              <a:t>자바 아카이브 파일 </a:t>
            </a:r>
            <a:r>
              <a:rPr lang="en-US" altLang="ko-KR" dirty="0"/>
              <a:t>(JAR)</a:t>
            </a:r>
            <a:r>
              <a:rPr lang="ko-KR" altLang="en-US" dirty="0"/>
              <a:t>의 생성 및 관리하는 유틸리티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jdb</a:t>
            </a:r>
            <a:r>
              <a:rPr lang="en-US" altLang="ko-KR" dirty="0"/>
              <a:t> - </a:t>
            </a:r>
            <a:r>
              <a:rPr lang="ko-KR" altLang="en-US" dirty="0"/>
              <a:t>자바 </a:t>
            </a:r>
            <a:r>
              <a:rPr lang="ko-KR" altLang="en-US" dirty="0" err="1"/>
              <a:t>디버거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appletviewer</a:t>
            </a:r>
            <a:r>
              <a:rPr lang="en-US" altLang="ko-KR" dirty="0"/>
              <a:t> - </a:t>
            </a:r>
            <a:r>
              <a:rPr lang="ko-KR" altLang="en-US" dirty="0"/>
              <a:t>웹</a:t>
            </a:r>
            <a:r>
              <a:rPr lang="en-US" altLang="ko-KR" dirty="0"/>
              <a:t> </a:t>
            </a:r>
            <a:r>
              <a:rPr lang="ko-KR" altLang="en-US" dirty="0"/>
              <a:t>브라우저 없이 애플릿을 실행하는 유틸리티</a:t>
            </a:r>
          </a:p>
        </p:txBody>
      </p:sp>
    </p:spTree>
    <p:extLst>
      <p:ext uri="{BB962C8B-B14F-4D97-AF65-F5344CB8AC3E}">
        <p14:creationId xmlns:p14="http://schemas.microsoft.com/office/powerpoint/2010/main" val="2814562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JDK</a:t>
            </a:r>
            <a:r>
              <a:rPr lang="ko-KR" altLang="en-US" dirty="0"/>
              <a:t> 설치 후 디렉터리 구조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12532100-4F57-4D10-A6A5-3F17A9B15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61" y="2015013"/>
            <a:ext cx="2010457" cy="3771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6639AD3-06DF-4F73-9B4E-BAB015BAEB69}"/>
              </a:ext>
            </a:extLst>
          </p:cNvPr>
          <p:cNvSpPr txBox="1"/>
          <p:nvPr/>
        </p:nvSpPr>
        <p:spPr>
          <a:xfrm>
            <a:off x="3254297" y="2274733"/>
            <a:ext cx="2874505" cy="272415"/>
          </a:xfrm>
          <a:prstGeom prst="wedgeRoundRectCallout">
            <a:avLst>
              <a:gd name="adj1" fmla="val -100009"/>
              <a:gd name="adj2" fmla="val 13418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개발</a:t>
            </a:r>
            <a:r>
              <a:rPr lang="en-US" altLang="ko-KR" sz="1000" dirty="0"/>
              <a:t>, </a:t>
            </a:r>
            <a:r>
              <a:rPr lang="ko-KR" altLang="en-US" sz="1000" dirty="0"/>
              <a:t>실행하는데 필요한 도구와 유틸리티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96C49CC-CD94-4C4C-8BB3-42136D8D9ECF}"/>
              </a:ext>
            </a:extLst>
          </p:cNvPr>
          <p:cNvSpPr txBox="1"/>
          <p:nvPr/>
        </p:nvSpPr>
        <p:spPr>
          <a:xfrm>
            <a:off x="3266219" y="4176378"/>
            <a:ext cx="3969356" cy="272415"/>
          </a:xfrm>
          <a:prstGeom prst="wedgeRoundRectCallout">
            <a:avLst>
              <a:gd name="adj1" fmla="val -74007"/>
              <a:gd name="adj2" fmla="val 1062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런타임 환경</a:t>
            </a:r>
            <a:r>
              <a:rPr lang="en-US" altLang="ko-KR" sz="1000" dirty="0"/>
              <a:t>. JVM, </a:t>
            </a:r>
            <a:r>
              <a:rPr lang="ko-KR" altLang="en-US" sz="1000" dirty="0"/>
              <a:t>클래스 라이브러리</a:t>
            </a:r>
            <a:r>
              <a:rPr lang="en-US" altLang="ko-KR" sz="1000" dirty="0"/>
              <a:t> </a:t>
            </a:r>
            <a:r>
              <a:rPr lang="ko-KR" altLang="en-US" sz="1000" dirty="0"/>
              <a:t>등 실행에 필요한 파일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0EC149A-D598-4AD3-9111-590FD7E5FF1B}"/>
              </a:ext>
            </a:extLst>
          </p:cNvPr>
          <p:cNvSpPr txBox="1"/>
          <p:nvPr/>
        </p:nvSpPr>
        <p:spPr>
          <a:xfrm>
            <a:off x="3257899" y="4741891"/>
            <a:ext cx="5330555" cy="442674"/>
          </a:xfrm>
          <a:prstGeom prst="wedgeRoundRectCallout">
            <a:avLst>
              <a:gd name="adj1" fmla="val -77506"/>
              <a:gd name="adj2" fmla="val 458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00" dirty="0"/>
              <a:t>JDK</a:t>
            </a:r>
            <a:r>
              <a:rPr lang="ko-KR" altLang="en-US" sz="1000" dirty="0"/>
              <a:t>의</a:t>
            </a:r>
            <a:r>
              <a:rPr lang="en-US" altLang="ko-KR" sz="1000" dirty="0"/>
              <a:t> </a:t>
            </a:r>
            <a:r>
              <a:rPr lang="ko-KR" altLang="en-US" sz="1000" dirty="0"/>
              <a:t>기본</a:t>
            </a:r>
            <a:r>
              <a:rPr lang="en-US" altLang="ko-KR" sz="1000" dirty="0"/>
              <a:t> </a:t>
            </a:r>
            <a:r>
              <a:rPr lang="ko-KR" altLang="en-US" sz="1000" dirty="0"/>
              <a:t>라이브러리</a:t>
            </a:r>
            <a:r>
              <a:rPr lang="en-US" altLang="ko-KR" sz="1000" dirty="0"/>
              <a:t> </a:t>
            </a:r>
            <a:r>
              <a:rPr lang="ko-KR" altLang="en-US" sz="1000" dirty="0"/>
              <a:t>외</a:t>
            </a:r>
            <a:r>
              <a:rPr lang="en-US" altLang="ko-KR" sz="1000" dirty="0"/>
              <a:t> </a:t>
            </a:r>
            <a:r>
              <a:rPr lang="ko-KR" altLang="en-US" sz="1000" dirty="0"/>
              <a:t>추가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</a:t>
            </a:r>
            <a:r>
              <a:rPr lang="en-US" altLang="ko-KR" sz="1000" dirty="0"/>
              <a:t> </a:t>
            </a:r>
            <a:r>
              <a:rPr lang="ko-KR" altLang="en-US" sz="1000" dirty="0"/>
              <a:t>라이브러리와</a:t>
            </a:r>
            <a:r>
              <a:rPr lang="en-US" altLang="ko-KR" sz="1000" dirty="0"/>
              <a:t> </a:t>
            </a:r>
            <a:r>
              <a:rPr lang="ko-KR" altLang="en-US" sz="1000" dirty="0"/>
              <a:t>개발</a:t>
            </a:r>
            <a:r>
              <a:rPr lang="en-US" altLang="ko-KR" sz="1000" dirty="0"/>
              <a:t> </a:t>
            </a:r>
            <a:r>
              <a:rPr lang="ko-KR" altLang="en-US" sz="1000" dirty="0"/>
              <a:t>도구에서 필요로</a:t>
            </a:r>
            <a:r>
              <a:rPr lang="en-US" altLang="ko-KR" sz="1000" dirty="0"/>
              <a:t> </a:t>
            </a:r>
            <a:r>
              <a:rPr lang="ko-KR" altLang="en-US" sz="1000" dirty="0"/>
              <a:t>하는</a:t>
            </a:r>
            <a:r>
              <a:rPr lang="en-US" altLang="ko-KR" sz="1000" dirty="0"/>
              <a:t> </a:t>
            </a:r>
            <a:r>
              <a:rPr lang="ko-KR" altLang="en-US" sz="1000" dirty="0"/>
              <a:t>여러</a:t>
            </a:r>
            <a:r>
              <a:rPr lang="en-US" altLang="ko-KR" sz="1000" dirty="0"/>
              <a:t> </a:t>
            </a:r>
            <a:r>
              <a:rPr lang="ko-KR" altLang="en-US" sz="1000" dirty="0"/>
              <a:t>파일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C2CBAA25-F55C-4678-A96E-8DF5C024EF74}"/>
              </a:ext>
            </a:extLst>
          </p:cNvPr>
          <p:cNvSpPr txBox="1"/>
          <p:nvPr/>
        </p:nvSpPr>
        <p:spPr>
          <a:xfrm>
            <a:off x="3234905" y="3168369"/>
            <a:ext cx="2180451" cy="272415"/>
          </a:xfrm>
          <a:prstGeom prst="wedgeRoundRectCallout">
            <a:avLst>
              <a:gd name="adj1" fmla="val -113361"/>
              <a:gd name="adj2" fmla="val 284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프로그래밍 예제와 소스 코드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67AABFB1-8001-41B7-BEF6-EA2385C64854}"/>
              </a:ext>
            </a:extLst>
          </p:cNvPr>
          <p:cNvSpPr txBox="1"/>
          <p:nvPr/>
        </p:nvSpPr>
        <p:spPr>
          <a:xfrm>
            <a:off x="3257899" y="5229200"/>
            <a:ext cx="1921490" cy="272415"/>
          </a:xfrm>
          <a:prstGeom prst="wedgeRoundRectCallout">
            <a:avLst>
              <a:gd name="adj1" fmla="val -113523"/>
              <a:gd name="adj2" fmla="val -3049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프로그램 샘플 소스 코드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CFB0A7B-5E21-4DC0-8244-EF79D74D4B47}"/>
              </a:ext>
            </a:extLst>
          </p:cNvPr>
          <p:cNvSpPr txBox="1"/>
          <p:nvPr/>
        </p:nvSpPr>
        <p:spPr>
          <a:xfrm>
            <a:off x="3234905" y="5786454"/>
            <a:ext cx="2292129" cy="272415"/>
          </a:xfrm>
          <a:prstGeom prst="wedgeRoundRectCallout">
            <a:avLst>
              <a:gd name="adj1" fmla="val -117403"/>
              <a:gd name="adj2" fmla="val -938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 </a:t>
            </a:r>
            <a:r>
              <a:rPr lang="en-US" altLang="ko-KR" sz="1000" dirty="0"/>
              <a:t>API </a:t>
            </a:r>
            <a:r>
              <a:rPr lang="ko-KR" altLang="en-US" sz="1000" dirty="0"/>
              <a:t>클래스들에 대한 자바 소스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8F76B30-C886-49FB-A2EF-BC70DD9DE8DD}"/>
              </a:ext>
            </a:extLst>
          </p:cNvPr>
          <p:cNvSpPr txBox="1"/>
          <p:nvPr/>
        </p:nvSpPr>
        <p:spPr>
          <a:xfrm>
            <a:off x="3246345" y="3713446"/>
            <a:ext cx="2845651" cy="272415"/>
          </a:xfrm>
          <a:prstGeom prst="wedgeRoundRectCallout">
            <a:avLst>
              <a:gd name="adj1" fmla="val -95117"/>
              <a:gd name="adj2" fmla="val -3819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 err="1"/>
              <a:t>네이티브</a:t>
            </a:r>
            <a:r>
              <a:rPr lang="ko-KR" altLang="en-US" sz="1000" dirty="0"/>
              <a:t> 코드 프로그래밍에 필요한 헤더 파일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876A60FB-36F6-49E3-830D-FAC0A6D95EFC}"/>
              </a:ext>
            </a:extLst>
          </p:cNvPr>
          <p:cNvSpPr/>
          <p:nvPr/>
        </p:nvSpPr>
        <p:spPr>
          <a:xfrm>
            <a:off x="863588" y="3900732"/>
            <a:ext cx="1116124" cy="925865"/>
          </a:xfrm>
          <a:prstGeom prst="rect">
            <a:avLst/>
          </a:prstGeom>
          <a:noFill/>
          <a:ln>
            <a:solidFill>
              <a:srgbClr val="CC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E911FBC4-3004-453D-8174-F48C9915309E}"/>
              </a:ext>
            </a:extLst>
          </p:cNvPr>
          <p:cNvCxnSpPr/>
          <p:nvPr/>
        </p:nvCxnSpPr>
        <p:spPr>
          <a:xfrm>
            <a:off x="539552" y="1916832"/>
            <a:ext cx="0" cy="2160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xmlns="" id="{573B199A-AD54-4FFF-BE66-A3FA4B20AB67}"/>
              </a:ext>
            </a:extLst>
          </p:cNvPr>
          <p:cNvCxnSpPr/>
          <p:nvPr/>
        </p:nvCxnSpPr>
        <p:spPr>
          <a:xfrm>
            <a:off x="539552" y="2132856"/>
            <a:ext cx="873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xmlns="" id="{A735CEFC-9DD3-48B2-AEEF-FA5CC58B3968}"/>
              </a:ext>
            </a:extLst>
          </p:cNvPr>
          <p:cNvCxnSpPr/>
          <p:nvPr/>
        </p:nvCxnSpPr>
        <p:spPr>
          <a:xfrm>
            <a:off x="583251" y="2547148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xmlns="" id="{18983EB7-4C6B-4205-9E54-7A8C9054D103}"/>
              </a:ext>
            </a:extLst>
          </p:cNvPr>
          <p:cNvCxnSpPr/>
          <p:nvPr/>
        </p:nvCxnSpPr>
        <p:spPr>
          <a:xfrm>
            <a:off x="583251" y="2132856"/>
            <a:ext cx="0" cy="345638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xmlns="" id="{571C6A91-406A-4D15-8CD1-889E501504AD}"/>
              </a:ext>
            </a:extLst>
          </p:cNvPr>
          <p:cNvCxnSpPr/>
          <p:nvPr/>
        </p:nvCxnSpPr>
        <p:spPr>
          <a:xfrm>
            <a:off x="581319" y="2928364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5ADADFF3-29C6-406E-AAF4-292CA56A999C}"/>
              </a:ext>
            </a:extLst>
          </p:cNvPr>
          <p:cNvCxnSpPr/>
          <p:nvPr/>
        </p:nvCxnSpPr>
        <p:spPr>
          <a:xfrm>
            <a:off x="583251" y="3283647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xmlns="" id="{07AEC58B-97CC-4878-B7B1-B1E2B16951C3}"/>
              </a:ext>
            </a:extLst>
          </p:cNvPr>
          <p:cNvCxnSpPr/>
          <p:nvPr/>
        </p:nvCxnSpPr>
        <p:spPr>
          <a:xfrm>
            <a:off x="591225" y="3714183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9CA5891F-D8D2-43C3-ADFD-771A89F7302A}"/>
              </a:ext>
            </a:extLst>
          </p:cNvPr>
          <p:cNvCxnSpPr/>
          <p:nvPr/>
        </p:nvCxnSpPr>
        <p:spPr>
          <a:xfrm>
            <a:off x="581318" y="4857169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xmlns="" id="{69BAD0E7-5855-4B2B-8A77-9FA8950AF7E9}"/>
              </a:ext>
            </a:extLst>
          </p:cNvPr>
          <p:cNvCxnSpPr/>
          <p:nvPr/>
        </p:nvCxnSpPr>
        <p:spPr>
          <a:xfrm>
            <a:off x="591225" y="522920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xmlns="" id="{6B372692-D6F7-4EEF-8EA4-74A3024BB2F3}"/>
              </a:ext>
            </a:extLst>
          </p:cNvPr>
          <p:cNvCxnSpPr/>
          <p:nvPr/>
        </p:nvCxnSpPr>
        <p:spPr>
          <a:xfrm>
            <a:off x="591225" y="5589240"/>
            <a:ext cx="23635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1CD4D81B-0619-49D7-B1EE-137B66F75DF2}"/>
              </a:ext>
            </a:extLst>
          </p:cNvPr>
          <p:cNvCxnSpPr/>
          <p:nvPr/>
        </p:nvCxnSpPr>
        <p:spPr>
          <a:xfrm>
            <a:off x="755576" y="3714183"/>
            <a:ext cx="0" cy="72292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xmlns="" id="{7BFB478B-1506-47C8-B39B-6070AA6E49BF}"/>
              </a:ext>
            </a:extLst>
          </p:cNvPr>
          <p:cNvCxnSpPr/>
          <p:nvPr/>
        </p:nvCxnSpPr>
        <p:spPr>
          <a:xfrm>
            <a:off x="755576" y="4057042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10A9B9AC-96D0-45C6-B5DF-7D1C8F07F1F7}"/>
              </a:ext>
            </a:extLst>
          </p:cNvPr>
          <p:cNvCxnSpPr/>
          <p:nvPr/>
        </p:nvCxnSpPr>
        <p:spPr>
          <a:xfrm>
            <a:off x="755576" y="4437112"/>
            <a:ext cx="21602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41D08507-76F5-4CF0-98AF-04419F7AABAB}"/>
              </a:ext>
            </a:extLst>
          </p:cNvPr>
          <p:cNvSpPr txBox="1"/>
          <p:nvPr/>
        </p:nvSpPr>
        <p:spPr>
          <a:xfrm>
            <a:off x="3266219" y="2770332"/>
            <a:ext cx="3140603" cy="272415"/>
          </a:xfrm>
          <a:prstGeom prst="wedgeRoundRectCallout">
            <a:avLst>
              <a:gd name="adj1" fmla="val -94891"/>
              <a:gd name="adj2" fmla="val 643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000" dirty="0"/>
              <a:t>자바로 </a:t>
            </a:r>
            <a:r>
              <a:rPr lang="en-US" altLang="ko-KR" sz="1000" dirty="0"/>
              <a:t>DB </a:t>
            </a:r>
            <a:r>
              <a:rPr lang="ko-KR" altLang="en-US" sz="1000" dirty="0"/>
              <a:t>응용프로그램을 개발하는데 필요한 도구</a:t>
            </a:r>
          </a:p>
        </p:txBody>
      </p:sp>
    </p:spTree>
    <p:extLst>
      <p:ext uri="{BB962C8B-B14F-4D97-AF65-F5344CB8AC3E}">
        <p14:creationId xmlns:p14="http://schemas.microsoft.com/office/powerpoint/2010/main" val="43720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자바 통합 개발 환경</a:t>
            </a:r>
            <a:r>
              <a:rPr lang="en-US" altLang="ko-KR" dirty="0"/>
              <a:t>-</a:t>
            </a:r>
            <a:r>
              <a:rPr lang="ko-KR" altLang="en-US" dirty="0"/>
              <a:t>이클립스</a:t>
            </a:r>
            <a:r>
              <a:rPr lang="en-US" altLang="ko-KR" dirty="0"/>
              <a:t>(Eclipse)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7B5EFCC-FBB8-4B53-83A1-6FA45535F6DA}"/>
              </a:ext>
            </a:extLst>
          </p:cNvPr>
          <p:cNvSpPr/>
          <p:nvPr/>
        </p:nvSpPr>
        <p:spPr>
          <a:xfrm>
            <a:off x="506506" y="1273036"/>
            <a:ext cx="84249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IDE(Integrated Development Environment )</a:t>
            </a:r>
            <a:r>
              <a:rPr lang="ko-KR" altLang="en-US" dirty="0"/>
              <a:t>란</a:t>
            </a:r>
            <a:r>
              <a:rPr lang="en-US" altLang="ko-KR" dirty="0"/>
              <a:t>?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통합 개발 환경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편집</a:t>
            </a:r>
            <a:r>
              <a:rPr lang="en-US" altLang="ko-KR" dirty="0"/>
              <a:t>, </a:t>
            </a:r>
            <a:r>
              <a:rPr lang="ko-KR" altLang="en-US" dirty="0"/>
              <a:t>컴파일</a:t>
            </a:r>
            <a:r>
              <a:rPr lang="en-US" altLang="ko-KR" dirty="0"/>
              <a:t>, </a:t>
            </a:r>
            <a:r>
              <a:rPr lang="ko-KR" altLang="en-US" dirty="0"/>
              <a:t>디버깅을 한번에 할 수 있는 통합된 개발 환경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이클립스</a:t>
            </a:r>
            <a:r>
              <a:rPr lang="en-US" altLang="ko-KR" dirty="0"/>
              <a:t>(Eclipse)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응용 프로그램 개발을 위한 통합 개발 환경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IBM</a:t>
            </a:r>
            <a:r>
              <a:rPr lang="ko-KR" altLang="en-US" dirty="0"/>
              <a:t>에 의해 개발된 오픈 소스 프로젝트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>
                <a:hlinkClick r:id="rId2"/>
              </a:rPr>
              <a:t>http://www.eclipse.org/downloads/</a:t>
            </a:r>
            <a:r>
              <a:rPr lang="en-US" altLang="ko-KR" dirty="0"/>
              <a:t> </a:t>
            </a:r>
            <a:r>
              <a:rPr lang="ko-KR" altLang="en-US" dirty="0"/>
              <a:t>에서 다운로드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6222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자바 </a:t>
            </a:r>
            <a:r>
              <a:rPr lang="en-US" altLang="ko-KR" dirty="0"/>
              <a:t>SE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5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JDK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1.2. </a:t>
            </a:r>
            <a:r>
              <a:rPr lang="ko-KR" altLang="en-US" dirty="0"/>
              <a:t>자바</a:t>
            </a:r>
            <a:r>
              <a:rPr lang="en-US" altLang="ko-KR" dirty="0"/>
              <a:t> SE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86729" y="1196753"/>
            <a:ext cx="8658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http://java.sun.com -&gt;</a:t>
            </a:r>
            <a:r>
              <a:rPr lang="ko-KR" altLang="en-US" sz="1600" dirty="0"/>
              <a:t> </a:t>
            </a:r>
            <a:r>
              <a:rPr lang="en-US" altLang="ko-KR" sz="1600" dirty="0"/>
              <a:t>Java SE </a:t>
            </a:r>
            <a:r>
              <a:rPr lang="ko-KR" altLang="en-US" sz="1600" dirty="0"/>
              <a:t>링크 클릭 </a:t>
            </a:r>
            <a:r>
              <a:rPr lang="en-US" altLang="ko-KR" sz="1600" dirty="0"/>
              <a:t>-&gt; Java Platform(JDK) 8u??? </a:t>
            </a:r>
            <a:r>
              <a:rPr lang="ko-KR" altLang="en-US" sz="1600" dirty="0"/>
              <a:t>선택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51011336" descr="EMB00001214521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9"/>
          <a:stretch/>
        </p:blipFill>
        <p:spPr bwMode="auto">
          <a:xfrm>
            <a:off x="1052567" y="1706538"/>
            <a:ext cx="5343393" cy="2433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486729" y="4365105"/>
            <a:ext cx="8658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다운로드 받은 파일 더블클릭 실행</a:t>
            </a:r>
            <a:r>
              <a:rPr lang="en-US" altLang="ko-KR" sz="1600" dirty="0"/>
              <a:t>, </a:t>
            </a:r>
            <a:r>
              <a:rPr lang="ko-KR" altLang="en-US" sz="1600" dirty="0"/>
              <a:t>이후 디폴트 값으로 설치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55414056" descr="EMB0000121452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67" y="4812239"/>
            <a:ext cx="1487620" cy="298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_x306061744" descr="EMB00001924556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77" y="5123188"/>
            <a:ext cx="3833416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_x306061104" descr="EMB00001924556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041" y="5110690"/>
            <a:ext cx="3833416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65100" y="1963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240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en-US" altLang="ko-KR" dirty="0" err="1"/>
              <a:t>HelloWorld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27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프로그램 개발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1.3. </a:t>
            </a:r>
            <a:r>
              <a:rPr lang="en-US" altLang="ko-KR" dirty="0" err="1"/>
              <a:t>HelloWorld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0760" y="1196752"/>
            <a:ext cx="912701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public class Hello2030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클래스 선언문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Hello2030</a:t>
            </a:r>
            <a:r>
              <a:rPr lang="ko-KR" altLang="en-US" dirty="0"/>
              <a:t> 은 클래스 이름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클래스는 </a:t>
            </a:r>
            <a:r>
              <a:rPr lang="en-US" altLang="ko-KR" dirty="0"/>
              <a:t>{</a:t>
            </a:r>
            <a:r>
              <a:rPr lang="ko-KR" altLang="en-US" dirty="0"/>
              <a:t>와 </a:t>
            </a:r>
            <a:r>
              <a:rPr lang="en-US" altLang="ko-KR" dirty="0"/>
              <a:t>} </a:t>
            </a:r>
            <a:r>
              <a:rPr lang="ko-KR" altLang="en-US" dirty="0"/>
              <a:t>사이에 정의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자바는 하나 이상의 클래스로 구성</a:t>
            </a:r>
            <a:r>
              <a:rPr lang="en-US" altLang="ko-K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프로그램은 </a:t>
            </a:r>
            <a:r>
              <a:rPr lang="en-US" altLang="ko-KR" dirty="0"/>
              <a:t>main() </a:t>
            </a:r>
            <a:r>
              <a:rPr lang="ko-KR" altLang="en-US" dirty="0"/>
              <a:t>메소드에서 실행 시작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실행을 시작하는 클래스에 </a:t>
            </a:r>
            <a:r>
              <a:rPr lang="en-US" altLang="ko-KR" dirty="0"/>
              <a:t>main() </a:t>
            </a:r>
            <a:r>
              <a:rPr lang="ko-KR" altLang="en-US" dirty="0"/>
              <a:t>메소드가</a:t>
            </a:r>
            <a:r>
              <a:rPr lang="en-US" altLang="ko-KR" dirty="0"/>
              <a:t> </a:t>
            </a:r>
            <a:r>
              <a:rPr lang="ko-KR" altLang="en-US" dirty="0"/>
              <a:t>반드시 하나만 존재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int n = 2030;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지역 변수 선언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 err="1"/>
              <a:t>System.out.println</a:t>
            </a:r>
            <a:r>
              <a:rPr lang="en-US" altLang="ko-KR" dirty="0"/>
              <a:t>(“</a:t>
            </a:r>
            <a:r>
              <a:rPr lang="ko-KR" altLang="en-US" dirty="0" err="1"/>
              <a:t>헬로</a:t>
            </a:r>
            <a:r>
              <a:rPr lang="en-US" altLang="ko-KR" dirty="0"/>
              <a:t>”+n);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화면에 </a:t>
            </a:r>
            <a:r>
              <a:rPr lang="en-US" altLang="ko-KR" dirty="0"/>
              <a:t>“</a:t>
            </a:r>
            <a:r>
              <a:rPr lang="ko-KR" altLang="en-US" dirty="0" err="1"/>
              <a:t>헬로</a:t>
            </a:r>
            <a:r>
              <a:rPr lang="en-US" altLang="ko-KR" dirty="0"/>
              <a:t>2030”</a:t>
            </a:r>
            <a:r>
              <a:rPr lang="ko-KR" altLang="en-US" dirty="0"/>
              <a:t>를 출력하는 </a:t>
            </a:r>
            <a:r>
              <a:rPr lang="ko-KR" altLang="en-US" dirty="0" err="1"/>
              <a:t>실행문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 err="1"/>
              <a:t>System.out</a:t>
            </a:r>
            <a:r>
              <a:rPr lang="en-US" altLang="ko-KR" dirty="0"/>
              <a:t> </a:t>
            </a:r>
            <a:r>
              <a:rPr lang="ko-KR" altLang="en-US" dirty="0"/>
              <a:t>객체는 </a:t>
            </a:r>
            <a:r>
              <a:rPr lang="en-US" altLang="ko-KR" dirty="0"/>
              <a:t>JDK</a:t>
            </a:r>
            <a:r>
              <a:rPr lang="ko-KR" altLang="en-US" dirty="0"/>
              <a:t>에서 제공됨</a:t>
            </a:r>
            <a:endParaRPr lang="en-US" altLang="ko-KR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02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err="1"/>
              <a:t>HelloWorld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1.3. </a:t>
            </a:r>
            <a:r>
              <a:rPr lang="en-US" altLang="ko-KR" dirty="0" err="1"/>
              <a:t>HelloWorld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50760" y="1196752"/>
            <a:ext cx="912701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public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class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HelloWorld { </a:t>
            </a:r>
            <a:r>
              <a:rPr lang="en-US" altLang="ko-KR" sz="1400" b="1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ko-KR" altLang="en-US" sz="1400" b="1" dirty="0">
                <a:solidFill>
                  <a:srgbClr val="3F7F5F"/>
                </a:solidFill>
                <a:latin typeface="Consolas"/>
              </a:rPr>
              <a:t>클래스 </a:t>
            </a:r>
            <a:r>
              <a:rPr lang="ko-KR" altLang="en-US" sz="1400" b="1" dirty="0" err="1">
                <a:solidFill>
                  <a:srgbClr val="3F7F5F"/>
                </a:solidFill>
                <a:latin typeface="Consolas"/>
              </a:rPr>
              <a:t>선언부</a:t>
            </a:r>
            <a:endParaRPr lang="ko-KR" altLang="en-US" sz="1400" b="1" dirty="0">
              <a:solidFill>
                <a:srgbClr val="3F7F5F"/>
              </a:solidFill>
              <a:latin typeface="Consola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latin typeface="Consolas"/>
              </a:rPr>
              <a:t> </a:t>
            </a:r>
            <a:endParaRPr lang="ko-KR" altLang="en-US" sz="1400" dirty="0">
              <a:latin typeface="Consola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    public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static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</a:t>
            </a:r>
            <a:r>
              <a:rPr lang="en-US" altLang="ko-KR" sz="1400" b="1" dirty="0">
                <a:solidFill>
                  <a:srgbClr val="7F0055"/>
                </a:solidFill>
                <a:latin typeface="Consolas"/>
              </a:rPr>
              <a:t>void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 main(String[] </a:t>
            </a:r>
            <a:r>
              <a:rPr lang="en-US" altLang="ko-KR" sz="1400" b="1" dirty="0" err="1">
                <a:solidFill>
                  <a:srgbClr val="6A3E3E"/>
                </a:solidFill>
                <a:latin typeface="Consolas"/>
              </a:rPr>
              <a:t>args</a:t>
            </a:r>
            <a:r>
              <a:rPr lang="en-US" altLang="ko-KR" sz="1400" b="1" dirty="0">
                <a:solidFill>
                  <a:srgbClr val="000000"/>
                </a:solidFill>
                <a:latin typeface="Consolas"/>
              </a:rPr>
              <a:t>) {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    </a:t>
            </a:r>
            <a:r>
              <a:rPr lang="en-US" altLang="ko-KR" sz="1400" dirty="0" err="1">
                <a:solidFill>
                  <a:srgbClr val="000000"/>
                </a:solidFill>
                <a:latin typeface="Consolas"/>
              </a:rPr>
              <a:t>System.</a:t>
            </a:r>
            <a:r>
              <a:rPr lang="en-US" altLang="ko-KR" sz="1400" b="1" i="1" dirty="0" err="1">
                <a:solidFill>
                  <a:srgbClr val="0000C0"/>
                </a:solidFill>
                <a:latin typeface="Consolas"/>
              </a:rPr>
              <a:t>out</a:t>
            </a:r>
            <a:r>
              <a:rPr lang="en-US" altLang="ko-KR" sz="1400" b="1" i="1" dirty="0" err="1">
                <a:solidFill>
                  <a:srgbClr val="000000"/>
                </a:solidFill>
                <a:latin typeface="Consolas"/>
              </a:rPr>
              <a:t>.println</a:t>
            </a:r>
            <a:r>
              <a:rPr lang="en-US" altLang="ko-KR" sz="1400" b="1" i="1" dirty="0">
                <a:solidFill>
                  <a:srgbClr val="000000"/>
                </a:solidFill>
                <a:latin typeface="Consolas"/>
              </a:rPr>
              <a:t>(</a:t>
            </a:r>
            <a:r>
              <a:rPr lang="en-US" altLang="ko-KR" sz="1400" b="1" i="1" dirty="0">
                <a:solidFill>
                  <a:srgbClr val="2A00FF"/>
                </a:solidFill>
                <a:latin typeface="Consolas"/>
              </a:rPr>
              <a:t>"Hello World"</a:t>
            </a:r>
            <a:r>
              <a:rPr lang="en-US" altLang="ko-KR" sz="1400" b="1" i="1" dirty="0">
                <a:solidFill>
                  <a:srgbClr val="000000"/>
                </a:solidFill>
                <a:latin typeface="Consolas"/>
              </a:rPr>
              <a:t>); </a:t>
            </a:r>
            <a:r>
              <a:rPr lang="en-US" altLang="ko-KR" sz="1400" b="1" i="1" dirty="0">
                <a:solidFill>
                  <a:srgbClr val="3F7F5F"/>
                </a:solidFill>
                <a:latin typeface="Consolas"/>
              </a:rPr>
              <a:t>//</a:t>
            </a:r>
            <a:r>
              <a:rPr lang="en-US" altLang="ko-KR" sz="1400" b="1" i="1" dirty="0" err="1">
                <a:solidFill>
                  <a:srgbClr val="3F7F5F"/>
                </a:solidFill>
                <a:latin typeface="Consolas"/>
              </a:rPr>
              <a:t>sysout</a:t>
            </a:r>
            <a:r>
              <a:rPr lang="en-US" altLang="ko-KR" sz="1400" b="1" i="1" dirty="0">
                <a:solidFill>
                  <a:srgbClr val="3F7F5F"/>
                </a:solidFill>
                <a:latin typeface="Consolas"/>
              </a:rPr>
              <a:t> </a:t>
            </a:r>
            <a:r>
              <a:rPr lang="ko-KR" altLang="en-US" sz="1400" b="1" i="1" dirty="0">
                <a:solidFill>
                  <a:srgbClr val="3F7F5F"/>
                </a:solidFill>
                <a:latin typeface="Consolas"/>
              </a:rPr>
              <a:t>입력 후 </a:t>
            </a:r>
            <a:r>
              <a:rPr lang="en-US" altLang="ko-KR" sz="1400" b="1" i="1" dirty="0" err="1">
                <a:solidFill>
                  <a:srgbClr val="3F7F5F"/>
                </a:solidFill>
                <a:latin typeface="Consolas"/>
              </a:rPr>
              <a:t>Ctrl+SpaceBar</a:t>
            </a:r>
            <a:endParaRPr lang="en-US" altLang="ko-KR" sz="1400" b="1" i="1" dirty="0">
              <a:solidFill>
                <a:srgbClr val="3F7F5F"/>
              </a:solidFill>
              <a:latin typeface="Consolas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    }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ko-KR" sz="1400" dirty="0">
                <a:solidFill>
                  <a:srgbClr val="000000"/>
                </a:solidFill>
                <a:latin typeface="Consolas"/>
              </a:rPr>
              <a:t>}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306062464" descr="EMB0000192455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4" b="34969"/>
          <a:stretch>
            <a:fillRect/>
          </a:stretch>
        </p:blipFill>
        <p:spPr bwMode="auto">
          <a:xfrm>
            <a:off x="662523" y="2996952"/>
            <a:ext cx="40449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306059184" descr="EMB0000192455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302" b="57928"/>
          <a:stretch>
            <a:fillRect/>
          </a:stretch>
        </p:blipFill>
        <p:spPr bwMode="auto">
          <a:xfrm>
            <a:off x="4914267" y="2996953"/>
            <a:ext cx="2925054" cy="884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62523" y="2708921"/>
            <a:ext cx="6703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컴파일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32023" y="2708921"/>
            <a:ext cx="5084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C8A033-D21B-414A-9E21-E5CC648D5231}"/>
              </a:ext>
            </a:extLst>
          </p:cNvPr>
          <p:cNvSpPr txBox="1"/>
          <p:nvPr/>
        </p:nvSpPr>
        <p:spPr>
          <a:xfrm>
            <a:off x="6249144" y="2682232"/>
            <a:ext cx="1953704" cy="280928"/>
          </a:xfrm>
          <a:prstGeom prst="wedgeRoundRectCallout">
            <a:avLst>
              <a:gd name="adj1" fmla="val -68490"/>
              <a:gd name="adj2" fmla="val 193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.class </a:t>
            </a:r>
            <a:r>
              <a:rPr lang="ko-KR" altLang="en-US" sz="1050" dirty="0" err="1"/>
              <a:t>확장자를</a:t>
            </a:r>
            <a:r>
              <a:rPr lang="ko-KR" altLang="en-US" sz="1050" dirty="0"/>
              <a:t> 붙이지 않는다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4080946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프로그래밍 언어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6506" y="1273036"/>
            <a:ext cx="8424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프로그래밍 언어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프로그램 작성 언어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기계어</a:t>
            </a:r>
            <a:r>
              <a:rPr lang="en-US" altLang="ko-KR" dirty="0"/>
              <a:t>(machine language)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0,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의 이진수로 구성된 언어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컴퓨터의 </a:t>
            </a:r>
            <a:r>
              <a:rPr lang="en-US" altLang="ko-KR" dirty="0"/>
              <a:t>CPU</a:t>
            </a:r>
            <a:r>
              <a:rPr lang="ko-KR" altLang="en-US" dirty="0"/>
              <a:t>는 기계어만 이해하고 처리가능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어셈블리어</a:t>
            </a:r>
            <a:r>
              <a:rPr lang="en-US" altLang="ko-KR" dirty="0"/>
              <a:t>(</a:t>
            </a:r>
            <a:r>
              <a:rPr lang="ko-KR" altLang="en-US" dirty="0"/>
              <a:t>저급언어</a:t>
            </a:r>
            <a:r>
              <a:rPr lang="en-US" altLang="ko-KR" dirty="0"/>
              <a:t>)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기계어 명령을 </a:t>
            </a:r>
            <a:r>
              <a:rPr lang="en-US" altLang="ko-KR" sz="1400" dirty="0"/>
              <a:t>ADD</a:t>
            </a:r>
            <a:r>
              <a:rPr lang="en-US" altLang="ko-KR" dirty="0"/>
              <a:t>, </a:t>
            </a:r>
            <a:r>
              <a:rPr lang="en-US" altLang="ko-KR" sz="1400" dirty="0"/>
              <a:t>SUB</a:t>
            </a:r>
            <a:r>
              <a:rPr lang="en-US" altLang="ko-KR" dirty="0"/>
              <a:t>, </a:t>
            </a:r>
            <a:r>
              <a:rPr lang="en-US" altLang="ko-KR" sz="1400" dirty="0"/>
              <a:t>MOVE </a:t>
            </a:r>
            <a:r>
              <a:rPr lang="ko-KR" altLang="en-US" dirty="0"/>
              <a:t>등과 같은 표현하기 쉬운 상징적인 단어인 </a:t>
            </a:r>
            <a:r>
              <a:rPr lang="ko-KR" altLang="en-US" dirty="0" err="1"/>
              <a:t>니모닉</a:t>
            </a:r>
            <a:r>
              <a:rPr lang="ko-KR" altLang="en-US" dirty="0"/>
              <a:t> 기호</a:t>
            </a:r>
            <a:r>
              <a:rPr lang="en-US" altLang="ko-KR" dirty="0"/>
              <a:t>(mnemonic symbol)</a:t>
            </a:r>
            <a:r>
              <a:rPr lang="ko-KR" altLang="en-US" dirty="0"/>
              <a:t>로 일대일 대응시킨 언어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고급언어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사람이 이해하기 쉽고</a:t>
            </a:r>
            <a:r>
              <a:rPr lang="en-US" altLang="ko-KR" dirty="0"/>
              <a:t>,</a:t>
            </a:r>
            <a:r>
              <a:rPr lang="ko-KR" altLang="en-US" dirty="0"/>
              <a:t> 복잡한 작업</a:t>
            </a:r>
            <a:r>
              <a:rPr lang="en-US" altLang="ko-KR" dirty="0"/>
              <a:t>,</a:t>
            </a:r>
            <a:r>
              <a:rPr lang="ko-KR" altLang="en-US" dirty="0"/>
              <a:t> 자료 구조</a:t>
            </a:r>
            <a:r>
              <a:rPr lang="en-US" altLang="ko-KR" dirty="0"/>
              <a:t>,</a:t>
            </a:r>
            <a:r>
              <a:rPr lang="ko-KR" altLang="en-US" dirty="0"/>
              <a:t>알고리즘을 표현하기 위해 고안된 언어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 Pascal, Basic, C/C++, Java, C#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절차 지향 언어와 객체 지향 언어로 나눌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0610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713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Eclipse IDE </a:t>
            </a:r>
            <a:r>
              <a:rPr lang="ko-KR" altLang="en-US" dirty="0"/>
              <a:t>다운로드 및 설치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86729" y="1196752"/>
            <a:ext cx="86589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http://eclipse.org/ -&gt; Download -&gt; Eclipse IDE for Java EE Developer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다운로드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D:\Projects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폴더에 압축 풀기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eclipse.ini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파일 맨 아래에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인코딩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설정 추가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</a:t>
            </a:r>
            <a:r>
              <a:rPr lang="en-US" altLang="ko-KR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Dfile.encoding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=utf-8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7" t="29447" r="20540"/>
          <a:stretch/>
        </p:blipFill>
        <p:spPr bwMode="auto">
          <a:xfrm>
            <a:off x="1442611" y="2996952"/>
            <a:ext cx="4387135" cy="23219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221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이클립스</a:t>
            </a:r>
            <a:r>
              <a:rPr lang="ko-KR" altLang="en-US" dirty="0"/>
              <a:t> 실행과 </a:t>
            </a:r>
            <a:r>
              <a:rPr lang="en-US" altLang="ko-KR" dirty="0"/>
              <a:t>Project workspace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818541" y="1394337"/>
            <a:ext cx="637856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실행 시 프로젝트가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저장될 작업 공간 설정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D:\Projects\workspace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설정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56246056" descr="EMB00001214522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1" y="1702114"/>
            <a:ext cx="4914546" cy="2066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5" name="_x251504216" descr="EMB0000121452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5" y="3861048"/>
            <a:ext cx="3616722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900795" y="3552290"/>
            <a:ext cx="1074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첫 실행 화면</a:t>
            </a:r>
          </a:p>
        </p:txBody>
      </p:sp>
    </p:spTree>
    <p:extLst>
      <p:ext uri="{BB962C8B-B14F-4D97-AF65-F5344CB8AC3E}">
        <p14:creationId xmlns:p14="http://schemas.microsoft.com/office/powerpoint/2010/main" val="3682798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이클립스 기본화면 구성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1.4. </a:t>
            </a:r>
            <a:r>
              <a:rPr lang="ko-KR" altLang="en-US"/>
              <a:t>이클립스를 이용한 개발</a:t>
            </a:r>
            <a:endParaRPr lang="ko-KR" altLang="en-US" dirty="0"/>
          </a:p>
        </p:txBody>
      </p:sp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8321" y="1762720"/>
            <a:ext cx="7145735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2089211" y="1916708"/>
            <a:ext cx="3511815" cy="14446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089211" y="2094507"/>
            <a:ext cx="5300398" cy="139700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943382" y="2061171"/>
            <a:ext cx="1322520" cy="17303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352456" y="1556345"/>
            <a:ext cx="3042312" cy="36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dirty="0">
                <a:solidFill>
                  <a:srgbClr val="0070C0"/>
                </a:solidFill>
                <a:latin typeface="+mn-ea"/>
              </a:rPr>
              <a:t>워크 벤치</a:t>
            </a:r>
            <a:r>
              <a:rPr kumimoji="0" lang="en-US" altLang="ko-KR" dirty="0">
                <a:solidFill>
                  <a:srgbClr val="0070C0"/>
                </a:solidFill>
                <a:latin typeface="+mn-ea"/>
              </a:rPr>
              <a:t>(Workbench)</a:t>
            </a:r>
            <a:endParaRPr kumimoji="0" lang="ko-KR" altLang="en-US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862552" y="1556346"/>
            <a:ext cx="10118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퍼스펙티브바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rot="5400000">
            <a:off x="7953635" y="1916642"/>
            <a:ext cx="287338" cy="171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685860" y="1850033"/>
            <a:ext cx="5982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메뉴바</a:t>
            </a:r>
          </a:p>
        </p:txBody>
      </p:sp>
      <p:cxnSp>
        <p:nvCxnSpPr>
          <p:cNvPr id="14" name="직선 화살표 연결선 13"/>
          <p:cNvCxnSpPr>
            <a:stCxn id="13" idx="3"/>
            <a:endCxn id="7" idx="1"/>
          </p:cNvCxnSpPr>
          <p:nvPr/>
        </p:nvCxnSpPr>
        <p:spPr>
          <a:xfrm>
            <a:off x="1284101" y="1988533"/>
            <a:ext cx="805110" cy="4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777010" y="2026246"/>
            <a:ext cx="4603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툴바</a:t>
            </a:r>
          </a:p>
        </p:txBody>
      </p:sp>
      <p:cxnSp>
        <p:nvCxnSpPr>
          <p:cNvPr id="16" name="직선 화살표 연결선 15"/>
          <p:cNvCxnSpPr>
            <a:stCxn id="15" idx="3"/>
            <a:endCxn id="8" idx="1"/>
          </p:cNvCxnSpPr>
          <p:nvPr/>
        </p:nvCxnSpPr>
        <p:spPr>
          <a:xfrm flipV="1">
            <a:off x="1237392" y="2164357"/>
            <a:ext cx="851819" cy="389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왼쪽 중괄호 16"/>
          <p:cNvSpPr/>
          <p:nvPr/>
        </p:nvSpPr>
        <p:spPr>
          <a:xfrm>
            <a:off x="1700538" y="1989732"/>
            <a:ext cx="388673" cy="3887788"/>
          </a:xfrm>
          <a:prstGeom prst="leftBrace">
            <a:avLst>
              <a:gd name="adj1" fmla="val 41591"/>
              <a:gd name="adj2" fmla="val 50000"/>
            </a:avLst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18" name="TextBox 23"/>
          <p:cNvSpPr txBox="1">
            <a:spLocks noChangeArrowheads="1"/>
          </p:cNvSpPr>
          <p:nvPr/>
        </p:nvSpPr>
        <p:spPr bwMode="auto">
          <a:xfrm>
            <a:off x="438211" y="3356571"/>
            <a:ext cx="116249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latin typeface="+mn-ea"/>
              </a:rPr>
              <a:t>퍼스펙티브</a:t>
            </a:r>
            <a:endParaRPr kumimoji="0" lang="en-US" altLang="ko-KR" sz="1200">
              <a:latin typeface="+mn-ea"/>
            </a:endParaRPr>
          </a:p>
          <a:p>
            <a:r>
              <a:rPr kumimoji="0" lang="en-US" altLang="ko-KR" sz="1200">
                <a:latin typeface="+mn-ea"/>
              </a:rPr>
              <a:t>(Perspective)</a:t>
            </a:r>
            <a:endParaRPr kumimoji="0" lang="ko-KR" altLang="en-US" sz="1200">
              <a:latin typeface="+mn-ea"/>
            </a:endParaRPr>
          </a:p>
        </p:txBody>
      </p:sp>
      <p:sp>
        <p:nvSpPr>
          <p:cNvPr id="19" name="TextBox 24"/>
          <p:cNvSpPr txBox="1">
            <a:spLocks noChangeArrowheads="1"/>
          </p:cNvSpPr>
          <p:nvPr/>
        </p:nvSpPr>
        <p:spPr bwMode="auto">
          <a:xfrm>
            <a:off x="348782" y="3810595"/>
            <a:ext cx="1327608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000" dirty="0" err="1">
                <a:latin typeface="+mn-ea"/>
              </a:rPr>
              <a:t>퍼스펙티브에</a:t>
            </a:r>
            <a:r>
              <a:rPr kumimoji="0" lang="ko-KR" altLang="en-US" sz="1000" dirty="0">
                <a:latin typeface="+mn-ea"/>
              </a:rPr>
              <a:t> 따라</a:t>
            </a:r>
            <a:endParaRPr kumimoji="0" lang="en-US" altLang="ko-KR" sz="1000" dirty="0">
              <a:latin typeface="+mn-ea"/>
            </a:endParaRPr>
          </a:p>
          <a:p>
            <a:r>
              <a:rPr kumimoji="0" lang="ko-KR" altLang="en-US" sz="1000" dirty="0">
                <a:latin typeface="+mn-ea"/>
              </a:rPr>
              <a:t>사용자에게 적합한 </a:t>
            </a:r>
            <a:endParaRPr kumimoji="0" lang="en-US" altLang="ko-KR" sz="1000" dirty="0">
              <a:latin typeface="+mn-ea"/>
            </a:endParaRPr>
          </a:p>
          <a:p>
            <a:r>
              <a:rPr kumimoji="0" lang="ko-KR" altLang="en-US" sz="1000" dirty="0" err="1">
                <a:latin typeface="+mn-ea"/>
              </a:rPr>
              <a:t>뷰와</a:t>
            </a:r>
            <a:r>
              <a:rPr kumimoji="0" lang="ko-KR" altLang="en-US" sz="1000" dirty="0">
                <a:latin typeface="+mn-ea"/>
              </a:rPr>
              <a:t> 메뉴가 배치된다</a:t>
            </a:r>
            <a:r>
              <a:rPr kumimoji="0" lang="en-US" altLang="ko-KR" sz="1000" dirty="0">
                <a:latin typeface="+mn-ea"/>
              </a:rPr>
              <a:t>.</a:t>
            </a:r>
            <a:endParaRPr kumimoji="0" lang="ko-KR" altLang="en-US" sz="1000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323102" y="2637432"/>
            <a:ext cx="1561571" cy="28797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4195956" y="2492971"/>
            <a:ext cx="3432704" cy="194468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118565" y="5013921"/>
            <a:ext cx="4913445" cy="503237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019052" y="2637433"/>
            <a:ext cx="1169458" cy="1800225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4" name="TextBox 32"/>
          <p:cNvSpPr txBox="1">
            <a:spLocks noChangeArrowheads="1"/>
          </p:cNvSpPr>
          <p:nvPr/>
        </p:nvSpPr>
        <p:spPr bwMode="auto">
          <a:xfrm>
            <a:off x="2402213" y="4653558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좌측 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5" name="TextBox 36"/>
          <p:cNvSpPr txBox="1">
            <a:spLocks noChangeArrowheads="1"/>
          </p:cNvSpPr>
          <p:nvPr/>
        </p:nvSpPr>
        <p:spPr bwMode="auto">
          <a:xfrm>
            <a:off x="5210634" y="3716933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중앙 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6" name="TextBox 37"/>
          <p:cNvSpPr txBox="1">
            <a:spLocks noChangeArrowheads="1"/>
          </p:cNvSpPr>
          <p:nvPr/>
        </p:nvSpPr>
        <p:spPr bwMode="auto">
          <a:xfrm>
            <a:off x="5288024" y="5085358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하단 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7" name="TextBox 38"/>
          <p:cNvSpPr txBox="1">
            <a:spLocks noChangeArrowheads="1"/>
          </p:cNvSpPr>
          <p:nvPr/>
        </p:nvSpPr>
        <p:spPr bwMode="auto">
          <a:xfrm>
            <a:off x="7939942" y="3356571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우측 </a:t>
            </a:r>
            <a:r>
              <a:rPr kumimoji="0" lang="en-US" altLang="ko-KR" sz="120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226795" y="5733057"/>
            <a:ext cx="326760" cy="177800"/>
          </a:xfrm>
          <a:prstGeom prst="rect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092650" y="6096348"/>
            <a:ext cx="593303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Fast </a:t>
            </a:r>
            <a:r>
              <a:rPr kumimoji="0" lang="ko-KR" altLang="en-US" sz="11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뷰</a:t>
            </a:r>
            <a:r>
              <a:rPr kumimoji="0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kumimoji="0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: </a:t>
            </a:r>
            <a:r>
              <a:rPr kumimoji="0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잘 사용하지 않는 화면들을 최소화 시켜놓고 필요한 시점에만 잠깐 활성화 시킬 때 사용된다</a:t>
            </a:r>
            <a:r>
              <a:rPr kumimoji="0" lang="en-US" altLang="ko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kumimoji="0" lang="ko-KR" altLang="en-US" sz="11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cxnSp>
        <p:nvCxnSpPr>
          <p:cNvPr id="30" name="직선 화살표 연결선 29"/>
          <p:cNvCxnSpPr>
            <a:endCxn id="28" idx="2"/>
          </p:cNvCxnSpPr>
          <p:nvPr/>
        </p:nvCxnSpPr>
        <p:spPr>
          <a:xfrm rot="16200000" flipV="1">
            <a:off x="2298893" y="6002139"/>
            <a:ext cx="18256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94472" y="1124745"/>
            <a:ext cx="95170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Eclipse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기본화면은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메뉴바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,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툴바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,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퍼스펙티브바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, 4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개의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View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영역으로 크게 구분된다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이 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4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개의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뷰를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 포함하는 전체 영역을 </a:t>
            </a:r>
            <a:r>
              <a:rPr lang="ko-KR" altLang="en-US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퍼스펙티브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(Perspective)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라고 하고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, Eclipse Window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전체를 워크벤치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(Workbench) </a:t>
            </a:r>
            <a:r>
              <a:rPr lang="ko-KR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라 부른다</a:t>
            </a:r>
            <a:r>
              <a:rPr lang="en-US" altLang="ko-KR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Meiryo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58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309" y="1132826"/>
            <a:ext cx="8388822" cy="527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이클립스 기본화면 구성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1.4. </a:t>
            </a:r>
            <a:r>
              <a:rPr lang="ko-KR" altLang="en-US"/>
              <a:t>이클립스를 이용한 개발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867457" y="1351001"/>
            <a:ext cx="2717391" cy="206753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867457" y="1557754"/>
            <a:ext cx="6666818" cy="175795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75494" y="1523752"/>
            <a:ext cx="451033" cy="209797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11" name="TextBox 12"/>
          <p:cNvSpPr txBox="1">
            <a:spLocks noChangeArrowheads="1"/>
          </p:cNvSpPr>
          <p:nvPr/>
        </p:nvSpPr>
        <p:spPr bwMode="auto">
          <a:xfrm>
            <a:off x="7363050" y="1212254"/>
            <a:ext cx="1011815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kumimoji="0" lang="ko-KR" altLang="en-US" sz="1200" dirty="0" err="1">
                <a:solidFill>
                  <a:srgbClr val="FF0000"/>
                </a:solidFill>
                <a:latin typeface="+mn-ea"/>
              </a:rPr>
              <a:t>퍼스펙티브바</a:t>
            </a:r>
            <a:endParaRPr kumimoji="0"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2" name="직선 화살표 연결선 11"/>
          <p:cNvCxnSpPr>
            <a:cxnSpLocks/>
          </p:cNvCxnSpPr>
          <p:nvPr/>
        </p:nvCxnSpPr>
        <p:spPr>
          <a:xfrm>
            <a:off x="8374865" y="1409331"/>
            <a:ext cx="300629" cy="8936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5"/>
          <p:cNvSpPr txBox="1">
            <a:spLocks noChangeArrowheads="1"/>
          </p:cNvSpPr>
          <p:nvPr/>
        </p:nvSpPr>
        <p:spPr bwMode="auto">
          <a:xfrm>
            <a:off x="3944888" y="1184805"/>
            <a:ext cx="59824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 err="1">
                <a:solidFill>
                  <a:srgbClr val="FF0000"/>
                </a:solidFill>
                <a:latin typeface="+mn-ea"/>
              </a:rPr>
              <a:t>메뉴바</a:t>
            </a:r>
            <a:endParaRPr kumimoji="0"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cxnSpLocks/>
          </p:cNvCxnSpPr>
          <p:nvPr/>
        </p:nvCxnSpPr>
        <p:spPr>
          <a:xfrm flipH="1">
            <a:off x="3584848" y="1380314"/>
            <a:ext cx="390044" cy="92563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9"/>
          <p:cNvSpPr txBox="1">
            <a:spLocks noChangeArrowheads="1"/>
          </p:cNvSpPr>
          <p:nvPr/>
        </p:nvSpPr>
        <p:spPr bwMode="auto">
          <a:xfrm>
            <a:off x="5940582" y="1212502"/>
            <a:ext cx="46038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 err="1">
                <a:solidFill>
                  <a:srgbClr val="FF0000"/>
                </a:solidFill>
                <a:latin typeface="+mn-ea"/>
              </a:rPr>
              <a:t>툴바</a:t>
            </a:r>
            <a:endParaRPr kumimoji="0" lang="ko-KR" altLang="en-US" sz="1200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16" name="직선 화살표 연결선 15"/>
          <p:cNvCxnSpPr>
            <a:cxnSpLocks/>
          </p:cNvCxnSpPr>
          <p:nvPr/>
        </p:nvCxnSpPr>
        <p:spPr>
          <a:xfrm flipH="1">
            <a:off x="5617522" y="1419225"/>
            <a:ext cx="345128" cy="12569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915304" y="1978016"/>
            <a:ext cx="1978541" cy="4115280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017613" y="2058531"/>
            <a:ext cx="4194481" cy="2738622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017612" y="4869160"/>
            <a:ext cx="6039843" cy="1224136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7359728" y="2058531"/>
            <a:ext cx="1697728" cy="2738622"/>
          </a:xfrm>
          <a:prstGeom prst="rect">
            <a:avLst/>
          </a:prstGeom>
          <a:noFill/>
          <a:ln w="19050"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ea"/>
            </a:endParaRPr>
          </a:p>
        </p:txBody>
      </p:sp>
      <p:sp>
        <p:nvSpPr>
          <p:cNvPr id="24" name="TextBox 32"/>
          <p:cNvSpPr txBox="1">
            <a:spLocks noChangeArrowheads="1"/>
          </p:cNvSpPr>
          <p:nvPr/>
        </p:nvSpPr>
        <p:spPr bwMode="auto">
          <a:xfrm>
            <a:off x="1214404" y="3692947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좌측 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5" name="TextBox 36"/>
          <p:cNvSpPr txBox="1">
            <a:spLocks noChangeArrowheads="1"/>
          </p:cNvSpPr>
          <p:nvPr/>
        </p:nvSpPr>
        <p:spPr bwMode="auto">
          <a:xfrm>
            <a:off x="4505169" y="3303353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중앙 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6" name="TextBox 37"/>
          <p:cNvSpPr txBox="1">
            <a:spLocks noChangeArrowheads="1"/>
          </p:cNvSpPr>
          <p:nvPr/>
        </p:nvSpPr>
        <p:spPr bwMode="auto">
          <a:xfrm>
            <a:off x="5257038" y="5372657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하단 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27" name="TextBox 38"/>
          <p:cNvSpPr txBox="1">
            <a:spLocks noChangeArrowheads="1"/>
          </p:cNvSpPr>
          <p:nvPr/>
        </p:nvSpPr>
        <p:spPr bwMode="auto">
          <a:xfrm>
            <a:off x="7503379" y="3049083"/>
            <a:ext cx="1172116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우측 </a:t>
            </a:r>
            <a:r>
              <a:rPr kumimoji="0" lang="en-US" altLang="ko-KR" sz="1200" dirty="0">
                <a:solidFill>
                  <a:srgbClr val="FF0000"/>
                </a:solidFill>
                <a:latin typeface="+mn-ea"/>
              </a:rPr>
              <a:t>View </a:t>
            </a:r>
            <a:r>
              <a:rPr kumimoji="0" lang="ko-KR" altLang="en-US" sz="1200" dirty="0">
                <a:solidFill>
                  <a:srgbClr val="FF0000"/>
                </a:solidFill>
                <a:latin typeface="+mn-ea"/>
              </a:rPr>
              <a:t>영역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818013" y="2669416"/>
            <a:ext cx="8398118" cy="400110"/>
          </a:xfrm>
          <a:prstGeom prst="rect">
            <a:avLst/>
          </a:prstGeom>
          <a:solidFill>
            <a:srgbClr val="F86A9A">
              <a:alpha val="52157"/>
            </a:srgbClr>
          </a:solidFill>
        </p:spPr>
        <p:txBody>
          <a:bodyPr wrap="square" lIns="108000" rIns="108000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퍼스펙티브에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따라 사용자에게 적합한 뷰와 메뉴가 배치</a:t>
            </a:r>
          </a:p>
        </p:txBody>
      </p:sp>
    </p:spTree>
    <p:extLst>
      <p:ext uri="{BB962C8B-B14F-4D97-AF65-F5344CB8AC3E}">
        <p14:creationId xmlns:p14="http://schemas.microsoft.com/office/powerpoint/2010/main" val="1813040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</a:t>
            </a:r>
            <a:r>
              <a:rPr lang="en-US" altLang="ko-KR" dirty="0"/>
              <a:t>Perspective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740532" y="1504509"/>
            <a:ext cx="7488832" cy="1083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>
              <a:spcBef>
                <a:spcPct val="20000"/>
              </a:spcBef>
            </a:pPr>
            <a:r>
              <a:rPr lang="ko-KR" altLang="en-US" sz="1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이클립스는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Perspective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따라 화면의 아이콘 및 메뉴 배치가 다르게 보인다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0" defTabSz="914390">
              <a:spcBef>
                <a:spcPct val="200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어떤 프로젝트를 개발하고 있느냐에 따라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Perspective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 달라진다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0" defTabSz="914390">
              <a:spcBef>
                <a:spcPct val="200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메뉴에 보이지 않는 항목이 있다면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Other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를 선택하면 나머지 항목을 찾을 수 있다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lvl="0" defTabSz="914390">
              <a:spcBef>
                <a:spcPct val="20000"/>
              </a:spcBef>
            </a:pP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자바 개발을 위해서는 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Java Perspective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로 변경한다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256032520" descr="EMB0000121452e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089" y="2780928"/>
            <a:ext cx="7472547" cy="2641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24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9" name="_x254358520" descr="EMB0000121452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685" y="3942209"/>
            <a:ext cx="4472281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프로젝트 생성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7836" y="1124745"/>
            <a:ext cx="78008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914390">
              <a:spcBef>
                <a:spcPct val="20000"/>
              </a:spcBef>
            </a:pP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File -&gt; New -&gt; Java Project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50273344" descr="EMB0000121452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25" y="1432522"/>
            <a:ext cx="6047532" cy="1636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7" name="_x250478392" descr="EMB0000121452e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087" y="2060849"/>
            <a:ext cx="3592810" cy="3884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톱니 모양의 오른쪽 화살표 12"/>
          <p:cNvSpPr/>
          <p:nvPr/>
        </p:nvSpPr>
        <p:spPr>
          <a:xfrm>
            <a:off x="5160666" y="2636912"/>
            <a:ext cx="572421" cy="432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톱니 모양의 오른쪽 화살표 17"/>
          <p:cNvSpPr/>
          <p:nvPr/>
        </p:nvSpPr>
        <p:spPr>
          <a:xfrm flipH="1">
            <a:off x="2316144" y="5085184"/>
            <a:ext cx="593193" cy="43204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283E0A41-2BAD-4B84-8DF1-69EE1E82B909}"/>
              </a:ext>
            </a:extLst>
          </p:cNvPr>
          <p:cNvSpPr txBox="1"/>
          <p:nvPr/>
        </p:nvSpPr>
        <p:spPr>
          <a:xfrm>
            <a:off x="6760551" y="2331552"/>
            <a:ext cx="1368152" cy="272415"/>
          </a:xfrm>
          <a:prstGeom prst="wedgeRoundRectCallout">
            <a:avLst>
              <a:gd name="adj1" fmla="val -42488"/>
              <a:gd name="adj2" fmla="val 8299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프로젝트 이름 지정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534FD827-3D3C-490E-BCA9-A6D9C805B801}"/>
              </a:ext>
            </a:extLst>
          </p:cNvPr>
          <p:cNvSpPr txBox="1"/>
          <p:nvPr/>
        </p:nvSpPr>
        <p:spPr>
          <a:xfrm>
            <a:off x="8020015" y="2986326"/>
            <a:ext cx="1440160" cy="442674"/>
          </a:xfrm>
          <a:prstGeom prst="wedgeRoundRectCallout">
            <a:avLst>
              <a:gd name="adj1" fmla="val -39043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이 컴퓨터에 </a:t>
            </a:r>
            <a:r>
              <a:rPr lang="en-US" altLang="ko-KR" sz="1000" dirty="0"/>
              <a:t>JDK 8</a:t>
            </a:r>
            <a:r>
              <a:rPr lang="ko-KR" altLang="en-US" sz="1000" dirty="0"/>
              <a:t>이 설치되어 있음</a:t>
            </a:r>
            <a:r>
              <a:rPr lang="en-US" altLang="ko-KR" sz="1000" dirty="0"/>
              <a:t>. </a:t>
            </a:r>
            <a:r>
              <a:rPr lang="ko-KR" altLang="en-US" sz="1000" dirty="0"/>
              <a:t>자동</a:t>
            </a:r>
          </a:p>
        </p:txBody>
      </p:sp>
    </p:spTree>
    <p:extLst>
      <p:ext uri="{BB962C8B-B14F-4D97-AF65-F5344CB8AC3E}">
        <p14:creationId xmlns:p14="http://schemas.microsoft.com/office/powerpoint/2010/main" val="387527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소스코드 작성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9" name="_x255201640" descr="EMB0000121452e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42"/>
          <a:stretch>
            <a:fillRect/>
          </a:stretch>
        </p:blipFill>
        <p:spPr bwMode="auto">
          <a:xfrm>
            <a:off x="584515" y="1697405"/>
            <a:ext cx="512035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77959" y="1380709"/>
            <a:ext cx="17866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File -&gt; New -&gt; Class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1" name="_x251250584" descr="EMB0000121452e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105" y="1697406"/>
            <a:ext cx="3716469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5889104" y="1380709"/>
            <a:ext cx="32608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클래스 이름 입력 시 대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소문자를 구분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8A5EE75-63C2-4792-87FE-6F94F3082695}"/>
              </a:ext>
            </a:extLst>
          </p:cNvPr>
          <p:cNvSpPr txBox="1"/>
          <p:nvPr/>
        </p:nvSpPr>
        <p:spPr>
          <a:xfrm>
            <a:off x="7734055" y="2747279"/>
            <a:ext cx="1230458" cy="272415"/>
          </a:xfrm>
          <a:prstGeom prst="wedgeRoundRectCallout">
            <a:avLst>
              <a:gd name="adj1" fmla="val -74658"/>
              <a:gd name="adj2" fmla="val 4040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클래스 이름 입력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D49A8C-C869-4EC4-8C27-697D97E5E2CD}"/>
              </a:ext>
            </a:extLst>
          </p:cNvPr>
          <p:cNvSpPr txBox="1"/>
          <p:nvPr/>
        </p:nvSpPr>
        <p:spPr>
          <a:xfrm>
            <a:off x="7228545" y="2074361"/>
            <a:ext cx="581946" cy="272415"/>
          </a:xfrm>
          <a:prstGeom prst="wedgeRoundRectCallout">
            <a:avLst>
              <a:gd name="adj1" fmla="val -60102"/>
              <a:gd name="adj2" fmla="val 680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737383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코드 작성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255476792" descr="EMB0000121452e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0552" y="1674887"/>
            <a:ext cx="7833146" cy="326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모서리가 둥근 사각형 설명선 5"/>
          <p:cNvSpPr/>
          <p:nvPr/>
        </p:nvSpPr>
        <p:spPr>
          <a:xfrm>
            <a:off x="5967113" y="4797152"/>
            <a:ext cx="2652295" cy="792088"/>
          </a:xfrm>
          <a:prstGeom prst="wedgeRoundRectCallout">
            <a:avLst>
              <a:gd name="adj1" fmla="val -54579"/>
              <a:gd name="adj2" fmla="val -10857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sysout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입력 후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Ctrl+Space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자동완성 가능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6F9E6D4-79F2-46A2-9EB8-60901E62197B}"/>
              </a:ext>
            </a:extLst>
          </p:cNvPr>
          <p:cNvSpPr txBox="1"/>
          <p:nvPr/>
        </p:nvSpPr>
        <p:spPr>
          <a:xfrm>
            <a:off x="2576736" y="4524737"/>
            <a:ext cx="482970" cy="272415"/>
          </a:xfrm>
          <a:prstGeom prst="wedgeRoundRectCallout">
            <a:avLst>
              <a:gd name="adj1" fmla="val -12784"/>
              <a:gd name="adj2" fmla="val -9801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B50B4F0-6B0E-420D-8EAD-4082AA0D307D}"/>
              </a:ext>
            </a:extLst>
          </p:cNvPr>
          <p:cNvSpPr txBox="1"/>
          <p:nvPr/>
        </p:nvSpPr>
        <p:spPr>
          <a:xfrm>
            <a:off x="4970058" y="2620722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주목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921DDC4-2602-4568-BC2A-C485E476DC1C}"/>
              </a:ext>
            </a:extLst>
          </p:cNvPr>
          <p:cNvSpPr txBox="1"/>
          <p:nvPr/>
        </p:nvSpPr>
        <p:spPr>
          <a:xfrm>
            <a:off x="5784788" y="3034072"/>
            <a:ext cx="482970" cy="272415"/>
          </a:xfrm>
          <a:prstGeom prst="wedgeRoundRectCallout">
            <a:avLst>
              <a:gd name="adj1" fmla="val -44013"/>
              <a:gd name="adj2" fmla="val 8885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000"/>
              <a:t>주목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76918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252830888" descr="EMB0000121452e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0512" y="2492896"/>
            <a:ext cx="8791575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3626853" y="1916832"/>
            <a:ext cx="2329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 latinLnBrk="1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실행 단축키는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Ctrl+F11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53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자바 역사 및 버전</a:t>
            </a:r>
            <a:endParaRPr 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5557A590-AA11-447D-81BB-23B9C6B98D11}"/>
              </a:ext>
            </a:extLst>
          </p:cNvPr>
          <p:cNvSpPr/>
          <p:nvPr/>
        </p:nvSpPr>
        <p:spPr>
          <a:xfrm>
            <a:off x="506506" y="1273036"/>
            <a:ext cx="842493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1991</a:t>
            </a:r>
            <a:r>
              <a:rPr lang="ko-KR" altLang="en-US" sz="1600" dirty="0"/>
              <a:t>년 그린 프로젝트</a:t>
            </a:r>
            <a:r>
              <a:rPr lang="en-US" altLang="ko-KR" sz="1600" dirty="0"/>
              <a:t>(Green Project)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 err="1"/>
              <a:t>선마이크로시스템즈의</a:t>
            </a:r>
            <a:r>
              <a:rPr lang="ko-KR" altLang="en-US" sz="1600" dirty="0"/>
              <a:t> 제임스 고슬링</a:t>
            </a:r>
            <a:r>
              <a:rPr lang="en-US" altLang="ko-KR" sz="1600" dirty="0"/>
              <a:t>(James Gosling)</a:t>
            </a:r>
            <a:r>
              <a:rPr lang="ko-KR" altLang="en-US" sz="1600" dirty="0"/>
              <a:t>에 의해 시작</a:t>
            </a:r>
            <a:endParaRPr lang="en-US" altLang="ko-KR" sz="1600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가전 제품에 들어갈 소프트웨어를 위해 개발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1995</a:t>
            </a:r>
            <a:r>
              <a:rPr lang="ko-KR" altLang="en-US" sz="1600" dirty="0"/>
              <a:t>년에 자바</a:t>
            </a:r>
            <a:r>
              <a:rPr lang="en-US" altLang="ko-KR" sz="1600" dirty="0"/>
              <a:t> </a:t>
            </a:r>
            <a:r>
              <a:rPr lang="ko-KR" altLang="en-US" sz="1600" dirty="0"/>
              <a:t>발표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목적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플랫폼 호환성 문제 해결</a:t>
            </a:r>
            <a:endParaRPr lang="en-US" altLang="ko-KR" sz="16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기존 언어로 작성된 프로그램은 </a:t>
            </a:r>
            <a:r>
              <a:rPr lang="en-US" altLang="ko-KR" sz="1600" dirty="0"/>
              <a:t>PC, </a:t>
            </a:r>
            <a:r>
              <a:rPr lang="ko-KR" altLang="en-US" sz="1600" dirty="0"/>
              <a:t>유닉스</a:t>
            </a:r>
            <a:r>
              <a:rPr lang="en-US" altLang="ko-KR" sz="1600" dirty="0"/>
              <a:t>, </a:t>
            </a:r>
            <a:r>
              <a:rPr lang="ko-KR" altLang="en-US" sz="1600" dirty="0"/>
              <a:t>메인 프레임 등 플랫폼 간에 호환성 없음</a:t>
            </a:r>
            <a:endParaRPr lang="en-US" altLang="ko-KR" sz="16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소스를 다시 컴파일하거나 프로그램을 재 작성해야 하는 단점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플랫폼 독립적인 언어 개발</a:t>
            </a:r>
            <a:endParaRPr lang="en-US" altLang="ko-KR" sz="16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모든 플랫폼에서 호환성을 갖는 프로그래밍 언어 필요</a:t>
            </a:r>
            <a:endParaRPr lang="en-US" altLang="ko-KR" sz="16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네트워크</a:t>
            </a:r>
            <a:r>
              <a:rPr lang="en-US" altLang="ko-KR" sz="1600" dirty="0"/>
              <a:t>,</a:t>
            </a:r>
            <a:r>
              <a:rPr lang="ko-KR" altLang="en-US" sz="1600" dirty="0"/>
              <a:t> 특히 웹에 최적화된 프로그래밍 언어의 필요성 대두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sz="1600" dirty="0"/>
              <a:t>메모리 사용량이 적고 다양한 플랫폼을 가지는 가전 제품에 적용</a:t>
            </a:r>
            <a:endParaRPr lang="en-US" altLang="ko-KR" sz="16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가전 제품 </a:t>
            </a:r>
            <a:r>
              <a:rPr lang="en-US" altLang="ko-KR" sz="1600" dirty="0"/>
              <a:t>: </a:t>
            </a:r>
            <a:r>
              <a:rPr lang="ko-KR" altLang="en-US" sz="1600" dirty="0"/>
              <a:t>작은 량의 메모리를 가지는 제어 장치</a:t>
            </a:r>
            <a:endParaRPr lang="en-US" altLang="ko-KR" sz="1600" dirty="0"/>
          </a:p>
          <a:p>
            <a:pPr marL="1200150" lvl="2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내장형 시스템 요구 충족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초기 이름 </a:t>
            </a:r>
            <a:r>
              <a:rPr lang="en-US" altLang="ko-KR" sz="1600" dirty="0"/>
              <a:t>: </a:t>
            </a:r>
            <a:r>
              <a:rPr lang="ko-KR" altLang="en-US" sz="1600" dirty="0"/>
              <a:t>오크</a:t>
            </a:r>
            <a:r>
              <a:rPr lang="en-US" altLang="ko-KR" sz="1600" dirty="0"/>
              <a:t>(OAK)</a:t>
            </a: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인터넷과 웹의 엄청난 발전에 힘입어 퍼지게 됨</a:t>
            </a:r>
            <a:endParaRPr lang="en-US" altLang="ko-KR" sz="1600" dirty="0"/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ko-KR" altLang="en-US" sz="1600" dirty="0"/>
              <a:t>웹 브라우저 </a:t>
            </a:r>
            <a:r>
              <a:rPr lang="en-US" altLang="ko-KR" sz="1600" dirty="0"/>
              <a:t>Netscape</a:t>
            </a:r>
            <a:r>
              <a:rPr lang="ko-KR" altLang="en-US" sz="1600" dirty="0"/>
              <a:t>에서 실행</a:t>
            </a: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dirty="0"/>
              <a:t>2009</a:t>
            </a:r>
            <a:r>
              <a:rPr lang="ko-KR" altLang="en-US" sz="1600" dirty="0"/>
              <a:t>년에 </a:t>
            </a:r>
            <a:r>
              <a:rPr lang="ko-KR" altLang="en-US" sz="1600" dirty="0" err="1"/>
              <a:t>선마이크로시스템즈를</a:t>
            </a:r>
            <a:r>
              <a:rPr lang="ko-KR" altLang="en-US" sz="1600" dirty="0"/>
              <a:t> 오라클에서 인수</a:t>
            </a:r>
          </a:p>
        </p:txBody>
      </p:sp>
    </p:spTree>
    <p:extLst>
      <p:ext uri="{BB962C8B-B14F-4D97-AF65-F5344CB8AC3E}">
        <p14:creationId xmlns:p14="http://schemas.microsoft.com/office/powerpoint/2010/main" val="276433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소스 파일과 클래스</a:t>
            </a:r>
            <a:r>
              <a:rPr lang="en-US" altLang="ko-KR" sz="3600" dirty="0"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sz="3600" dirty="0">
                <a:latin typeface="굴림" panose="020B0600000101010101" pitchFamily="50" charset="-127"/>
                <a:ea typeface="굴림" panose="020B0600000101010101" pitchFamily="50" charset="-127"/>
              </a:rPr>
              <a:t>클래스 파일의 관계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1.4.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개발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62EC09B-05C2-43A8-81B7-4C65A7855D1C}"/>
              </a:ext>
            </a:extLst>
          </p:cNvPr>
          <p:cNvSpPr txBox="1"/>
          <p:nvPr/>
        </p:nvSpPr>
        <p:spPr>
          <a:xfrm>
            <a:off x="2029589" y="2357431"/>
            <a:ext cx="1500198" cy="310854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A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B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class C {</a:t>
            </a:r>
          </a:p>
          <a:p>
            <a:pPr defTabSz="180000"/>
            <a:r>
              <a:rPr lang="en-US" altLang="ko-KR" sz="1400" dirty="0"/>
              <a:t>	.........</a:t>
            </a:r>
          </a:p>
          <a:p>
            <a:pPr defTabSz="180000"/>
            <a:r>
              <a:rPr lang="en-US" altLang="ko-KR" sz="1400" dirty="0"/>
              <a:t>	class D {</a:t>
            </a:r>
          </a:p>
          <a:p>
            <a:pPr defTabSz="180000"/>
            <a:r>
              <a:rPr lang="en-US" altLang="ko-KR" sz="1400" dirty="0"/>
              <a:t>		.........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DDC3B50-CBE3-4DB9-A13C-0C1241B69DC9}"/>
              </a:ext>
            </a:extLst>
          </p:cNvPr>
          <p:cNvSpPr txBox="1"/>
          <p:nvPr/>
        </p:nvSpPr>
        <p:spPr>
          <a:xfrm>
            <a:off x="2360713" y="2008341"/>
            <a:ext cx="6273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A.java</a:t>
            </a:r>
            <a:endParaRPr lang="ko-KR" altLang="en-US" sz="14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C75EBE30-0117-4F4B-9A49-4C69CE211A43}"/>
              </a:ext>
            </a:extLst>
          </p:cNvPr>
          <p:cNvSpPr txBox="1"/>
          <p:nvPr/>
        </p:nvSpPr>
        <p:spPr>
          <a:xfrm>
            <a:off x="5524505" y="2000241"/>
            <a:ext cx="67941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/>
              <a:t>A.class</a:t>
            </a:r>
            <a:endParaRPr lang="ko-KR" altLang="en-US" sz="1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A4491FB-1AF7-4718-A221-05DFE02B2B79}"/>
              </a:ext>
            </a:extLst>
          </p:cNvPr>
          <p:cNvSpPr txBox="1"/>
          <p:nvPr/>
        </p:nvSpPr>
        <p:spPr>
          <a:xfrm>
            <a:off x="5524505" y="285749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B.class</a:t>
            </a:r>
            <a:endParaRPr lang="ko-KR" altLang="en-US" sz="140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DAF63F7F-76B2-4B69-86C0-2CD088A96D67}"/>
              </a:ext>
            </a:extLst>
          </p:cNvPr>
          <p:cNvSpPr/>
          <p:nvPr/>
        </p:nvSpPr>
        <p:spPr>
          <a:xfrm>
            <a:off x="5434756" y="4506408"/>
            <a:ext cx="8681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C$D.class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076D6C06-B56A-4F03-9E3F-03462BFF285F}"/>
              </a:ext>
            </a:extLst>
          </p:cNvPr>
          <p:cNvSpPr txBox="1"/>
          <p:nvPr/>
        </p:nvSpPr>
        <p:spPr>
          <a:xfrm>
            <a:off x="3809993" y="342900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컴파일</a:t>
            </a:r>
          </a:p>
        </p:txBody>
      </p:sp>
      <p:sp>
        <p:nvSpPr>
          <p:cNvPr id="16" name="모서리가 둥근 직사각형 20">
            <a:extLst>
              <a:ext uri="{FF2B5EF4-FFF2-40B4-BE49-F238E27FC236}">
                <a16:creationId xmlns:a16="http://schemas.microsoft.com/office/drawing/2014/main" xmlns="" id="{37FA83AE-8F75-4BBF-8DB0-3D4938D63B1E}"/>
              </a:ext>
            </a:extLst>
          </p:cNvPr>
          <p:cNvSpPr/>
          <p:nvPr/>
        </p:nvSpPr>
        <p:spPr>
          <a:xfrm>
            <a:off x="5453066" y="2357430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17" name="모서리가 둥근 직사각형 21">
            <a:extLst>
              <a:ext uri="{FF2B5EF4-FFF2-40B4-BE49-F238E27FC236}">
                <a16:creationId xmlns:a16="http://schemas.microsoft.com/office/drawing/2014/main" xmlns="" id="{15F25A24-A576-4E05-8803-4EE633789270}"/>
              </a:ext>
            </a:extLst>
          </p:cNvPr>
          <p:cNvSpPr/>
          <p:nvPr/>
        </p:nvSpPr>
        <p:spPr>
          <a:xfrm>
            <a:off x="5453066" y="3143248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18" name="모서리가 둥근 직사각형 22">
            <a:extLst>
              <a:ext uri="{FF2B5EF4-FFF2-40B4-BE49-F238E27FC236}">
                <a16:creationId xmlns:a16="http://schemas.microsoft.com/office/drawing/2014/main" xmlns="" id="{1D0D3420-8328-4BF9-9523-DCDB2913E230}"/>
              </a:ext>
            </a:extLst>
          </p:cNvPr>
          <p:cNvSpPr/>
          <p:nvPr/>
        </p:nvSpPr>
        <p:spPr>
          <a:xfrm>
            <a:off x="5453066" y="4786322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2D9674A-CEC8-4C48-A9DC-9B5D67507AD8}"/>
              </a:ext>
            </a:extLst>
          </p:cNvPr>
          <p:cNvSpPr/>
          <p:nvPr/>
        </p:nvSpPr>
        <p:spPr>
          <a:xfrm>
            <a:off x="5434755" y="3720590"/>
            <a:ext cx="6703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sz="1400">
                <a:solidFill>
                  <a:prstClr val="black"/>
                </a:solidFill>
              </a:rPr>
              <a:t>C.class</a:t>
            </a:r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0" name="모서리가 둥근 직사각형 24">
            <a:extLst>
              <a:ext uri="{FF2B5EF4-FFF2-40B4-BE49-F238E27FC236}">
                <a16:creationId xmlns:a16="http://schemas.microsoft.com/office/drawing/2014/main" xmlns="" id="{4E87540C-AACF-436F-A08D-315EF60261D1}"/>
              </a:ext>
            </a:extLst>
          </p:cNvPr>
          <p:cNvSpPr/>
          <p:nvPr/>
        </p:nvSpPr>
        <p:spPr>
          <a:xfrm>
            <a:off x="5453066" y="4000504"/>
            <a:ext cx="1228126" cy="42862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>
                <a:solidFill>
                  <a:schemeClr val="tx1"/>
                </a:solidFill>
              </a:rPr>
              <a:t>바이트 코드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xmlns="" id="{8DCF090C-B9DD-4408-A704-A3A5594A20F1}"/>
              </a:ext>
            </a:extLst>
          </p:cNvPr>
          <p:cNvSpPr/>
          <p:nvPr/>
        </p:nvSpPr>
        <p:spPr>
          <a:xfrm>
            <a:off x="4738686" y="2000240"/>
            <a:ext cx="2571768" cy="342902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1FA0884C-11C5-4AF5-8F0D-ABB88F342DF1}"/>
              </a:ext>
            </a:extLst>
          </p:cNvPr>
          <p:cNvSpPr txBox="1"/>
          <p:nvPr/>
        </p:nvSpPr>
        <p:spPr>
          <a:xfrm>
            <a:off x="4881562" y="5429265"/>
            <a:ext cx="2519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 </a:t>
            </a:r>
            <a:r>
              <a:rPr lang="ko-KR" altLang="en-US" sz="1400" dirty="0"/>
              <a:t>개의 클래스 파일이 생성됨</a:t>
            </a:r>
          </a:p>
        </p:txBody>
      </p:sp>
      <p:sp>
        <p:nvSpPr>
          <p:cNvPr id="23" name="오른쪽 화살표 30">
            <a:extLst>
              <a:ext uri="{FF2B5EF4-FFF2-40B4-BE49-F238E27FC236}">
                <a16:creationId xmlns:a16="http://schemas.microsoft.com/office/drawing/2014/main" xmlns="" id="{832328D6-92A2-4CF0-8F82-4125FE34A722}"/>
              </a:ext>
            </a:extLst>
          </p:cNvPr>
          <p:cNvSpPr/>
          <p:nvPr/>
        </p:nvSpPr>
        <p:spPr>
          <a:xfrm>
            <a:off x="3667116" y="3786190"/>
            <a:ext cx="1000132" cy="142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819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5.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41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주석문</a:t>
            </a:r>
            <a:r>
              <a:rPr lang="en-US" altLang="ko-KR" dirty="0"/>
              <a:t>(Comments)</a:t>
            </a:r>
            <a:endParaRPr lang="ko-KR" altLang="en-US" dirty="0"/>
          </a:p>
        </p:txBody>
      </p:sp>
      <p:sp>
        <p:nvSpPr>
          <p:cNvPr id="45059" name="내용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584515" y="1556793"/>
            <a:ext cx="897099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줄 주석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/*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줄 또는 여러 줄 주석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</a:p>
          <a:p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/** </a:t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document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생성용 주석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javadoc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명령으로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API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문서를 자동 생성시킬 때 사용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/>
            </a:r>
            <a:b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*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</a:p>
          <a:p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84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주석문</a:t>
            </a:r>
            <a:r>
              <a:rPr lang="en-US" altLang="ko-KR" dirty="0"/>
              <a:t>(Comments)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600" y="1141264"/>
            <a:ext cx="7272808" cy="52451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582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dirty="0"/>
              <a:t>세미콜론</a:t>
            </a:r>
            <a:r>
              <a:rPr lang="en-US" altLang="ko-KR" sz="3600" dirty="0"/>
              <a:t>(;), </a:t>
            </a:r>
            <a:r>
              <a:rPr lang="ko-KR" altLang="en-US" sz="3600" dirty="0"/>
              <a:t>블록</a:t>
            </a:r>
            <a:r>
              <a:rPr lang="en-US" altLang="ko-KR" sz="3600" dirty="0"/>
              <a:t>(Block), </a:t>
            </a:r>
            <a:r>
              <a:rPr lang="ko-KR" altLang="en-US" sz="3600" dirty="0"/>
              <a:t>공백</a:t>
            </a:r>
            <a:r>
              <a:rPr lang="en-US" altLang="ko-KR" sz="3600" dirty="0"/>
              <a:t>(Whitespace)</a:t>
            </a:r>
            <a:endParaRPr lang="ko-KR" altLang="en-US" sz="360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818541" y="1443841"/>
            <a:ext cx="764484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;(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세미콜론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{ }(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블록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그리고 공백들은 코드의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가독성을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높여줌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논리적인 한 문장이 끝날 때 반드시 세미콜론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(;)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을 붙여 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블록은 중괄호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(curly brace),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즉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"{"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"}"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묶여진 부분을 말하며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복합문을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구성하는 요소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종속된 문장이 다수 개 일 때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"{"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로 시작하고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"}"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닫아줌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공백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(Whitespace)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은 빈칸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탭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빈 줄 등이 있으며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이러한 공백은 소스 코드를 보기 좋게 하고 알아보기 쉽게 하는데 사용됨</a:t>
            </a:r>
          </a:p>
        </p:txBody>
      </p:sp>
    </p:spTree>
    <p:extLst>
      <p:ext uri="{BB962C8B-B14F-4D97-AF65-F5344CB8AC3E}">
        <p14:creationId xmlns:p14="http://schemas.microsoft.com/office/powerpoint/2010/main" val="380974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93787B5E-C6DA-42B3-BF45-7C262FCB3401}"/>
              </a:ext>
            </a:extLst>
          </p:cNvPr>
          <p:cNvSpPr txBox="1">
            <a:spLocks/>
          </p:cNvSpPr>
          <p:nvPr/>
        </p:nvSpPr>
        <p:spPr>
          <a:xfrm>
            <a:off x="663702" y="1340768"/>
            <a:ext cx="8832850" cy="5040560"/>
          </a:xfrm>
        </p:spPr>
        <p:txBody>
          <a:bodyPr>
            <a:normAutofit fontScale="77500" lnSpcReduction="20000"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식별자란</a:t>
            </a:r>
            <a:r>
              <a:rPr lang="en-US" altLang="ko-KR"/>
              <a:t>?</a:t>
            </a:r>
          </a:p>
          <a:p>
            <a:pPr lvl="1"/>
            <a:r>
              <a:rPr lang="ko-KR" altLang="en-US"/>
              <a:t>클래스</a:t>
            </a:r>
            <a:r>
              <a:rPr lang="en-US" altLang="ko-KR"/>
              <a:t>, </a:t>
            </a:r>
            <a:r>
              <a:rPr lang="ko-KR" altLang="en-US"/>
              <a:t>변수</a:t>
            </a:r>
            <a:r>
              <a:rPr lang="en-US" altLang="ko-KR"/>
              <a:t>, </a:t>
            </a:r>
            <a:r>
              <a:rPr lang="ko-KR" altLang="en-US"/>
              <a:t>상수</a:t>
            </a:r>
            <a:r>
              <a:rPr lang="en-US" altLang="ko-KR"/>
              <a:t>, </a:t>
            </a:r>
            <a:r>
              <a:rPr lang="ko-KR" altLang="en-US"/>
              <a:t>메소드 등에 붙이는 이름</a:t>
            </a:r>
            <a:endParaRPr lang="en-US" altLang="ko-KR"/>
          </a:p>
          <a:p>
            <a:r>
              <a:rPr lang="ko-KR" altLang="en-US"/>
              <a:t>식별자의 원칙</a:t>
            </a:r>
            <a:endParaRPr lang="en-US" altLang="ko-KR"/>
          </a:p>
          <a:p>
            <a:pPr lvl="1"/>
            <a:r>
              <a:rPr lang="ko-KR" altLang="en-US"/>
              <a:t>‘</a:t>
            </a:r>
            <a:r>
              <a:rPr lang="en-US" altLang="ko-KR"/>
              <a:t>@’, ‘#’, ‘!’</a:t>
            </a:r>
            <a:r>
              <a:rPr lang="ko-KR" altLang="en-US"/>
              <a:t>와 같은 특수 문자</a:t>
            </a:r>
            <a:r>
              <a:rPr lang="en-US" altLang="ko-KR"/>
              <a:t>, </a:t>
            </a:r>
            <a:r>
              <a:rPr lang="ko-KR" altLang="en-US"/>
              <a:t>공백 또는 탭은 식별자로 사용할 수 없으나 </a:t>
            </a:r>
            <a:r>
              <a:rPr lang="en-US" altLang="ko-KR"/>
              <a:t>‘_’, ‘$’</a:t>
            </a:r>
            <a:r>
              <a:rPr lang="ko-KR" altLang="en-US"/>
              <a:t>는 사용 가능</a:t>
            </a:r>
            <a:endParaRPr lang="en-US" altLang="ko-KR"/>
          </a:p>
          <a:p>
            <a:pPr lvl="1"/>
            <a:r>
              <a:rPr lang="ko-KR" altLang="en-US"/>
              <a:t>유니코드 문자 사용 가능</a:t>
            </a:r>
            <a:r>
              <a:rPr lang="en-US" altLang="ko-KR"/>
              <a:t>. </a:t>
            </a:r>
            <a:r>
              <a:rPr lang="ko-KR" altLang="en-US"/>
              <a:t>한글 사용 가능</a:t>
            </a:r>
            <a:endParaRPr lang="en-US" altLang="ko-KR"/>
          </a:p>
          <a:p>
            <a:pPr lvl="1"/>
            <a:r>
              <a:rPr lang="ko-KR" altLang="en-US"/>
              <a:t>자바 언어의 키워드는 식별자로 사용불가</a:t>
            </a:r>
            <a:endParaRPr lang="en-US" altLang="ko-KR"/>
          </a:p>
          <a:p>
            <a:pPr lvl="1"/>
            <a:r>
              <a:rPr lang="ko-KR" altLang="en-US"/>
              <a:t>식별자의 첫 번째 문자로 숫자는 사용불가</a:t>
            </a:r>
            <a:endParaRPr lang="en-US" altLang="ko-KR"/>
          </a:p>
          <a:p>
            <a:pPr lvl="1"/>
            <a:r>
              <a:rPr lang="en-US" altLang="ko-KR"/>
              <a:t>‘_’ </a:t>
            </a:r>
            <a:r>
              <a:rPr lang="ko-KR" altLang="en-US"/>
              <a:t>또는 </a:t>
            </a:r>
            <a:r>
              <a:rPr lang="en-US" altLang="ko-KR"/>
              <a:t>‘$’</a:t>
            </a:r>
            <a:r>
              <a:rPr lang="ko-KR" altLang="en-US"/>
              <a:t>를 식별자 첫 번째 문자로 사용할 수 있으나 일반적으로 잘 사용하지 않는다</a:t>
            </a:r>
            <a:r>
              <a:rPr lang="en-US" altLang="ko-KR"/>
              <a:t>.</a:t>
            </a:r>
          </a:p>
          <a:p>
            <a:pPr lvl="1"/>
            <a:r>
              <a:rPr lang="ko-KR" altLang="en-US"/>
              <a:t>불린 리터럴 </a:t>
            </a:r>
            <a:r>
              <a:rPr lang="en-US" altLang="ko-KR"/>
              <a:t>(true, false)</a:t>
            </a:r>
            <a:r>
              <a:rPr lang="ko-KR" altLang="en-US"/>
              <a:t>과 널 리터럴</a:t>
            </a:r>
            <a:r>
              <a:rPr lang="en-US" altLang="ko-KR"/>
              <a:t>(null)</a:t>
            </a:r>
            <a:r>
              <a:rPr lang="ko-KR" altLang="en-US"/>
              <a:t>은 식별자로 사용불가</a:t>
            </a:r>
            <a:endParaRPr lang="en-US" altLang="ko-KR"/>
          </a:p>
          <a:p>
            <a:pPr lvl="1"/>
            <a:r>
              <a:rPr lang="ko-KR" altLang="en-US"/>
              <a:t>길이 제한 없음</a:t>
            </a:r>
            <a:endParaRPr lang="en-US" altLang="ko-KR"/>
          </a:p>
          <a:p>
            <a:r>
              <a:rPr lang="ko-KR" altLang="en-US"/>
              <a:t>대소문자 구별</a:t>
            </a:r>
            <a:endParaRPr lang="en-US" altLang="ko-KR"/>
          </a:p>
          <a:p>
            <a:pPr lvl="1"/>
            <a:r>
              <a:rPr lang="en-US" altLang="ko-KR"/>
              <a:t>Test</a:t>
            </a:r>
            <a:r>
              <a:rPr lang="ko-KR" altLang="en-US"/>
              <a:t>와 </a:t>
            </a:r>
            <a:r>
              <a:rPr lang="en-US" altLang="ko-KR"/>
              <a:t>test</a:t>
            </a:r>
            <a:r>
              <a:rPr lang="ko-KR" altLang="en-US"/>
              <a:t>는 별개의 식별자</a:t>
            </a:r>
            <a:endParaRPr lang="en-US" altLang="ko-KR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69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식별자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2.1. </a:t>
            </a:r>
            <a:r>
              <a:rPr lang="ko-KR" altLang="en-US" dirty="0"/>
              <a:t>주석문과 </a:t>
            </a:r>
            <a:r>
              <a:rPr lang="ko-KR" altLang="en-US" dirty="0" err="1"/>
              <a:t>식별자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5" y="1268760"/>
            <a:ext cx="8372475" cy="475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키워드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28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제목 4"/>
          <p:cNvSpPr>
            <a:spLocks noGrp="1"/>
          </p:cNvSpPr>
          <p:nvPr>
            <p:ph type="ctrTitle"/>
          </p:nvPr>
        </p:nvSpPr>
        <p:spPr/>
        <p:txBody>
          <a:bodyPr anchor="b">
            <a:normAutofit fontScale="90000"/>
          </a:bodyPr>
          <a:lstStyle/>
          <a:p>
            <a:pPr eaLnBrk="1" hangingPunct="1"/>
            <a:r>
              <a:rPr lang="ko-KR" altLang="en-US" dirty="0"/>
              <a:t>키워드</a:t>
            </a:r>
            <a:r>
              <a:rPr lang="en-US" altLang="ko-KR" dirty="0"/>
              <a:t>(Keywords)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2.2. </a:t>
            </a:r>
            <a:r>
              <a:rPr lang="ko-KR" altLang="en-US" dirty="0"/>
              <a:t>키워드</a:t>
            </a:r>
          </a:p>
        </p:txBody>
      </p:sp>
      <p:sp>
        <p:nvSpPr>
          <p:cNvPr id="48149" name="Rectangle 1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 sz="1800">
              <a:latin typeface="Century Schoolbook" pitchFamily="18" charset="0"/>
              <a:ea typeface="휴먼매직체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44" y="1332756"/>
            <a:ext cx="8222172" cy="4763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609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이름 규칙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602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자바 특징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499061" y="1844824"/>
            <a:ext cx="3879850" cy="3547758"/>
            <a:chOff x="5076056" y="1844824"/>
            <a:chExt cx="3581400" cy="3547758"/>
          </a:xfrm>
        </p:grpSpPr>
        <p:pic>
          <p:nvPicPr>
            <p:cNvPr id="102402" name="_x31060448" descr="EMB000014585f58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76056" y="1844824"/>
              <a:ext cx="2646363" cy="1466850"/>
            </a:xfrm>
            <a:prstGeom prst="rect">
              <a:avLst/>
            </a:prstGeom>
            <a:noFill/>
          </p:spPr>
        </p:pic>
        <p:pic>
          <p:nvPicPr>
            <p:cNvPr id="102401" name="_x31059488" descr="EMB000014585f59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076056" y="3702212"/>
              <a:ext cx="3581400" cy="1466850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5936753" y="3273584"/>
              <a:ext cx="9252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플랫폼 종속적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933312" y="5130972"/>
              <a:ext cx="92525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플랫폼 독립적</a:t>
              </a: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06506" y="1273036"/>
            <a:ext cx="842493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OOP(Object Oriented Programming; 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객체지향프로그래밍언어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플랫폼 독립적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</a:t>
            </a: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아키텍쳐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중립적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멀티스레드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(Multi-thread) 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지원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분산환경</a:t>
            </a:r>
            <a:endParaRPr lang="en-US" altLang="ko-KR" sz="16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인터프리터 언어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Simple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한 코드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뛰어난 보안성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(Secure)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고성능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모듈화</a:t>
            </a:r>
            <a:r>
              <a: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(Modularity)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무료 개발 환경</a:t>
            </a:r>
          </a:p>
        </p:txBody>
      </p:sp>
    </p:spTree>
    <p:extLst>
      <p:ext uri="{BB962C8B-B14F-4D97-AF65-F5344CB8AC3E}">
        <p14:creationId xmlns:p14="http://schemas.microsoft.com/office/powerpoint/2010/main" val="1002492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식별자 이름 붙이는 관습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2.3. </a:t>
            </a:r>
            <a:r>
              <a:rPr lang="ko-KR" altLang="en-US" dirty="0"/>
              <a:t>이름 규칙</a:t>
            </a: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19058500-E222-4B94-AB5F-F2BCE4C3E333}"/>
              </a:ext>
            </a:extLst>
          </p:cNvPr>
          <p:cNvSpPr txBox="1">
            <a:spLocks/>
          </p:cNvSpPr>
          <p:nvPr/>
        </p:nvSpPr>
        <p:spPr>
          <a:xfrm>
            <a:off x="663702" y="1340768"/>
            <a:ext cx="8832850" cy="5040560"/>
          </a:xfrm>
        </p:spPr>
        <p:txBody>
          <a:bodyPr>
            <a:normAutofit fontScale="92500" lnSpcReduction="20000"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/>
              <a:t>기본 </a:t>
            </a:r>
            <a:r>
              <a:rPr lang="en-US" altLang="ko-KR" sz="2000"/>
              <a:t>: </a:t>
            </a:r>
            <a:r>
              <a:rPr lang="ko-KR" altLang="en-US" sz="2000"/>
              <a:t>헝그리안 이름 붙이기 관습</a:t>
            </a:r>
            <a:endParaRPr lang="en-US" altLang="ko-KR" sz="2000"/>
          </a:p>
          <a:p>
            <a:r>
              <a:rPr lang="ko-KR" altLang="en-US" sz="2000"/>
              <a:t>클래스 이름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>
              <a:buFont typeface="Arial" pitchFamily="34" charset="0"/>
              <a:buNone/>
            </a:pPr>
            <a:endParaRPr lang="en-US" altLang="ko-KR" sz="2000"/>
          </a:p>
          <a:p>
            <a:pPr lvl="1"/>
            <a:r>
              <a:rPr lang="ko-KR" altLang="en-US" sz="1800"/>
              <a:t>첫 번째 문자는 대문자로 시작</a:t>
            </a:r>
            <a:endParaRPr lang="en-US" altLang="ko-KR" sz="1800"/>
          </a:p>
          <a:p>
            <a:pPr lvl="1"/>
            <a:r>
              <a:rPr lang="ko-KR" altLang="en-US" sz="1800"/>
              <a:t>여러 단어가 복합되어 있을 때는 각 단어의 첫 번째 문자만 대문자로 표시</a:t>
            </a:r>
            <a:endParaRPr lang="en-US" altLang="ko-KR" sz="1800"/>
          </a:p>
          <a:p>
            <a:r>
              <a:rPr lang="ko-KR" altLang="en-US" sz="2000"/>
              <a:t>변수</a:t>
            </a:r>
            <a:r>
              <a:rPr lang="en-US" altLang="ko-KR" sz="2000"/>
              <a:t>, </a:t>
            </a:r>
            <a:r>
              <a:rPr lang="ko-KR" altLang="en-US" sz="2000"/>
              <a:t>메소드 이름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endParaRPr lang="en-US" altLang="ko-KR" sz="2000"/>
          </a:p>
          <a:p>
            <a:pPr lvl="1"/>
            <a:endParaRPr lang="en-US" altLang="ko-KR" sz="1800"/>
          </a:p>
          <a:p>
            <a:pPr lvl="1"/>
            <a:r>
              <a:rPr lang="ko-KR" altLang="en-US" sz="1800"/>
              <a:t>첫 단어 이후 각</a:t>
            </a:r>
            <a:r>
              <a:rPr lang="en-US" altLang="ko-KR" sz="1800"/>
              <a:t> </a:t>
            </a:r>
            <a:r>
              <a:rPr lang="ko-KR" altLang="en-US" sz="1800"/>
              <a:t>단어의 첫 번째 문자는 대문자로 시작</a:t>
            </a:r>
            <a:endParaRPr lang="en-US" altLang="ko-KR" sz="1800"/>
          </a:p>
          <a:p>
            <a:r>
              <a:rPr lang="ko-KR" altLang="en-US" sz="2000"/>
              <a:t>상수</a:t>
            </a:r>
            <a:r>
              <a:rPr lang="en-US" altLang="ko-KR" sz="2000"/>
              <a:t> </a:t>
            </a:r>
            <a:r>
              <a:rPr lang="ko-KR" altLang="en-US" sz="2000"/>
              <a:t>이름</a:t>
            </a:r>
            <a:endParaRPr lang="en-US" altLang="ko-KR" sz="2000"/>
          </a:p>
          <a:p>
            <a:endParaRPr lang="en-US" altLang="ko-KR" sz="2000"/>
          </a:p>
          <a:p>
            <a:endParaRPr lang="en-US" altLang="ko-KR" sz="1800"/>
          </a:p>
          <a:p>
            <a:pPr lvl="1"/>
            <a:r>
              <a:rPr lang="ko-KR" altLang="en-US" sz="1800"/>
              <a:t>모든 문자를 대문자로 표시</a:t>
            </a:r>
            <a:endParaRPr lang="en-US" altLang="ko-KR" sz="1600"/>
          </a:p>
          <a:p>
            <a:pPr lvl="1"/>
            <a:endParaRPr lang="en-US" altLang="ko-KR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5551CA-3BEA-4E98-91ED-2A626E48F9B9}"/>
              </a:ext>
            </a:extLst>
          </p:cNvPr>
          <p:cNvSpPr txBox="1"/>
          <p:nvPr/>
        </p:nvSpPr>
        <p:spPr>
          <a:xfrm>
            <a:off x="1738290" y="1956781"/>
            <a:ext cx="321471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</a:t>
            </a:r>
            <a:r>
              <a:rPr lang="en-US" altLang="ko-KR" sz="1400" dirty="0" err="1">
                <a:solidFill>
                  <a:srgbClr val="FF0000"/>
                </a:solidFill>
              </a:rPr>
              <a:t>HelloWorld</a:t>
            </a:r>
            <a:r>
              <a:rPr lang="en-US" altLang="ko-KR" sz="1400" dirty="0"/>
              <a:t> {}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>
                <a:solidFill>
                  <a:srgbClr val="FF0000"/>
                </a:solidFill>
              </a:rPr>
              <a:t>Vehicle</a:t>
            </a:r>
            <a:r>
              <a:rPr lang="en-US" altLang="ko-KR" sz="1400" dirty="0"/>
              <a:t> {}</a:t>
            </a:r>
          </a:p>
          <a:p>
            <a:r>
              <a:rPr lang="en-US" altLang="ko-KR" sz="1400" dirty="0"/>
              <a:t>class </a:t>
            </a:r>
            <a:r>
              <a:rPr lang="en-US" altLang="ko-KR" sz="1400" dirty="0" err="1">
                <a:solidFill>
                  <a:srgbClr val="FF0000"/>
                </a:solidFill>
              </a:rPr>
              <a:t>AutoVendingMachine</a:t>
            </a:r>
            <a:r>
              <a:rPr lang="en-US" altLang="ko-KR" sz="1400" dirty="0"/>
              <a:t> {}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10EF1D-4C61-4B63-AC82-AF2F3BAE6B29}"/>
              </a:ext>
            </a:extLst>
          </p:cNvPr>
          <p:cNvSpPr txBox="1"/>
          <p:nvPr/>
        </p:nvSpPr>
        <p:spPr>
          <a:xfrm>
            <a:off x="1738290" y="3717032"/>
            <a:ext cx="5951014" cy="9361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iAge</a:t>
            </a:r>
            <a:r>
              <a:rPr lang="en-US" altLang="ko-KR" sz="1400" dirty="0"/>
              <a:t>; 		// </a:t>
            </a:r>
            <a:r>
              <a:rPr lang="en-US" altLang="ko-KR" sz="1400" dirty="0" err="1"/>
              <a:t>iAge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표시</a:t>
            </a:r>
          </a:p>
          <a:p>
            <a:r>
              <a:rPr lang="en-US" altLang="ko-KR" sz="1400" dirty="0" err="1"/>
              <a:t>boolean</a:t>
            </a:r>
            <a:r>
              <a:rPr lang="en-US" altLang="ko-KR" sz="1400" dirty="0"/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bIsSingle</a:t>
            </a:r>
            <a:r>
              <a:rPr lang="en-US" altLang="ko-KR" sz="1400" dirty="0"/>
              <a:t>; 	// </a:t>
            </a:r>
            <a:r>
              <a:rPr lang="en-US" altLang="ko-KR" sz="1400" dirty="0" err="1"/>
              <a:t>bIsSingle</a:t>
            </a:r>
            <a:r>
              <a:rPr lang="ko-KR" altLang="en-US" sz="1400" dirty="0"/>
              <a:t>의 처음 </a:t>
            </a:r>
            <a:r>
              <a:rPr lang="en-US" altLang="ko-KR" sz="1400" dirty="0"/>
              <a:t>b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boolean</a:t>
            </a:r>
            <a:r>
              <a:rPr lang="ko-KR" altLang="en-US" sz="1400" dirty="0"/>
              <a:t>의 </a:t>
            </a:r>
            <a:r>
              <a:rPr lang="en-US" altLang="ko-KR" sz="1400" dirty="0"/>
              <a:t>b</a:t>
            </a:r>
            <a:r>
              <a:rPr lang="ko-KR" altLang="en-US" sz="1400" dirty="0"/>
              <a:t>를 표시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>
                <a:solidFill>
                  <a:srgbClr val="FF0000"/>
                </a:solidFill>
              </a:rPr>
              <a:t>strName</a:t>
            </a:r>
            <a:r>
              <a:rPr lang="en-US" altLang="ko-KR" sz="1400" dirty="0"/>
              <a:t>; 	// </a:t>
            </a:r>
            <a:r>
              <a:rPr lang="en-US" altLang="ko-KR" sz="1400" dirty="0" err="1"/>
              <a:t>strName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은 </a:t>
            </a:r>
            <a:r>
              <a:rPr lang="en-US" altLang="ko-KR" sz="1400" dirty="0"/>
              <a:t>String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str</a:t>
            </a:r>
            <a:r>
              <a:rPr lang="ko-KR" altLang="en-US" sz="1400" dirty="0"/>
              <a:t>을 표시</a:t>
            </a:r>
          </a:p>
          <a:p>
            <a:r>
              <a:rPr lang="en-US" altLang="ko-KR" sz="1400" dirty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>
                <a:solidFill>
                  <a:srgbClr val="FF0000"/>
                </a:solidFill>
              </a:rPr>
              <a:t>iGetAge</a:t>
            </a:r>
            <a:r>
              <a:rPr lang="en-US" altLang="ko-KR" sz="1400" dirty="0"/>
              <a:t>()</a:t>
            </a:r>
            <a:r>
              <a:rPr lang="en-US" altLang="ko-KR" sz="1400" dirty="0">
                <a:solidFill>
                  <a:srgbClr val="FF0000"/>
                </a:solidFill>
              </a:rPr>
              <a:t> </a:t>
            </a:r>
            <a:r>
              <a:rPr lang="en-US" altLang="ko-KR" sz="1400" dirty="0"/>
              <a:t>{} 	// </a:t>
            </a:r>
            <a:r>
              <a:rPr lang="en-US" altLang="ko-KR" sz="1400" dirty="0" err="1"/>
              <a:t>iGetAge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표시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B0FAB9-2F2B-48D3-B624-60CA4122E24B}"/>
              </a:ext>
            </a:extLst>
          </p:cNvPr>
          <p:cNvSpPr txBox="1"/>
          <p:nvPr/>
        </p:nvSpPr>
        <p:spPr>
          <a:xfrm>
            <a:off x="1738290" y="5407240"/>
            <a:ext cx="5286412" cy="3260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/>
              <a:t>final static double </a:t>
            </a:r>
            <a:r>
              <a:rPr lang="en-US" altLang="ko-KR" sz="1400" b="1" dirty="0">
                <a:solidFill>
                  <a:srgbClr val="FF0000"/>
                </a:solidFill>
              </a:rPr>
              <a:t>PI</a:t>
            </a:r>
            <a:r>
              <a:rPr lang="en-US" altLang="ko-KR" sz="1400" dirty="0"/>
              <a:t> = 3.141592;</a:t>
            </a:r>
          </a:p>
        </p:txBody>
      </p:sp>
    </p:spTree>
    <p:extLst>
      <p:ext uri="{BB962C8B-B14F-4D97-AF65-F5344CB8AC3E}">
        <p14:creationId xmlns:p14="http://schemas.microsoft.com/office/powerpoint/2010/main" val="228057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8. </a:t>
            </a:r>
            <a:r>
              <a:rPr lang="ko-KR" altLang="en-US" dirty="0"/>
              <a:t>변수와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69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변수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변수와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55920477-268F-4E0D-BBEB-EE11652A1440}"/>
              </a:ext>
            </a:extLst>
          </p:cNvPr>
          <p:cNvSpPr txBox="1">
            <a:spLocks/>
          </p:cNvSpPr>
          <p:nvPr/>
        </p:nvSpPr>
        <p:spPr>
          <a:xfrm>
            <a:off x="993648" y="1285860"/>
            <a:ext cx="8153400" cy="3295268"/>
          </a:xfrm>
        </p:spPr>
        <p:txBody>
          <a:bodyPr>
            <a:normAutofit fontScale="92500" lnSpcReduction="10000"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변수</a:t>
            </a:r>
            <a:endParaRPr lang="en-US" altLang="ko-KR"/>
          </a:p>
          <a:p>
            <a:pPr lvl="1"/>
            <a:r>
              <a:rPr lang="ko-KR" altLang="en-US"/>
              <a:t>프로그램 실행 중에 값을 임시 저장하기 위한 공간</a:t>
            </a:r>
            <a:endParaRPr lang="en-US" altLang="ko-KR"/>
          </a:p>
          <a:p>
            <a:pPr lvl="2"/>
            <a:r>
              <a:rPr lang="ko-KR" altLang="en-US"/>
              <a:t>변수 값은 프로그램 수행 중 변경될 수 있음</a:t>
            </a:r>
            <a:endParaRPr lang="en-US" altLang="ko-KR"/>
          </a:p>
          <a:p>
            <a:pPr lvl="1"/>
            <a:r>
              <a:rPr lang="ko-KR" altLang="en-US"/>
              <a:t>데이터 타입에서 정한 크기의 메모리 할당</a:t>
            </a:r>
            <a:endParaRPr lang="en-US" altLang="ko-KR"/>
          </a:p>
          <a:p>
            <a:pPr lvl="1"/>
            <a:r>
              <a:rPr lang="ko-KR" altLang="en-US"/>
              <a:t>반드시 변수 선언과 값을 초기화 후 사용</a:t>
            </a:r>
            <a:endParaRPr lang="en-US" altLang="ko-KR"/>
          </a:p>
          <a:p>
            <a:r>
              <a:rPr lang="ko-KR" altLang="en-US"/>
              <a:t>변수 선언</a:t>
            </a:r>
            <a:endParaRPr lang="en-US" altLang="ko-KR"/>
          </a:p>
          <a:p>
            <a:pPr lvl="1"/>
            <a:r>
              <a:rPr lang="ko-KR" altLang="en-US"/>
              <a:t>변수의 타입 다음에 변수 이름을 적어 변수를 선언</a:t>
            </a:r>
            <a:endParaRPr lang="en-US" altLang="ko-KR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xmlns="" id="{D78309AC-98C3-44EF-9212-0815F3CE1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664" y="4365104"/>
            <a:ext cx="55054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721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변수 선언 사례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변수와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xmlns="" id="{E0350D1E-5E21-43A8-AF00-4B5C0C626BED}"/>
              </a:ext>
            </a:extLst>
          </p:cNvPr>
          <p:cNvSpPr txBox="1">
            <a:spLocks/>
          </p:cNvSpPr>
          <p:nvPr/>
        </p:nvSpPr>
        <p:spPr>
          <a:xfrm>
            <a:off x="993648" y="1285860"/>
            <a:ext cx="8153400" cy="5455508"/>
          </a:xfrm>
        </p:spPr>
        <p:txBody>
          <a:bodyPr>
            <a:normAutofit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변수 선언 사례</a:t>
            </a:r>
            <a:endParaRPr lang="en-US" altLang="ko-KR" sz="2400"/>
          </a:p>
          <a:p>
            <a:endParaRPr lang="en-US" altLang="ko-KR" sz="2400"/>
          </a:p>
          <a:p>
            <a:endParaRPr lang="en-US" altLang="ko-KR" sz="2400"/>
          </a:p>
          <a:p>
            <a:r>
              <a:rPr lang="ko-KR" altLang="en-US" sz="2400"/>
              <a:t>변수 선언과 초기화</a:t>
            </a:r>
            <a:endParaRPr lang="en-US" altLang="ko-KR" sz="2400"/>
          </a:p>
          <a:p>
            <a:pPr lvl="1"/>
            <a:r>
              <a:rPr lang="ko-KR" altLang="en-US" sz="2000"/>
              <a:t>선언과 동시에 초기값 지정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marL="685800" lvl="2" indent="0">
              <a:buFont typeface="Arial" pitchFamily="34" charset="0"/>
              <a:buNone/>
            </a:pPr>
            <a:endParaRPr lang="en-US" altLang="ko-KR" sz="1800"/>
          </a:p>
          <a:p>
            <a:r>
              <a:rPr lang="ko-KR" altLang="en-US" sz="2400"/>
              <a:t>변수에 값 대입</a:t>
            </a:r>
            <a:endParaRPr lang="en-US" altLang="ko-KR" sz="2400"/>
          </a:p>
          <a:p>
            <a:pPr lvl="1"/>
            <a:r>
              <a:rPr lang="ko-KR" altLang="en-US" sz="2000"/>
              <a:t>대입 연산자인 </a:t>
            </a:r>
            <a:r>
              <a:rPr lang="en-US" altLang="ko-KR" sz="2000"/>
              <a:t>= </a:t>
            </a:r>
            <a:r>
              <a:rPr lang="ko-KR" altLang="en-US" sz="2000"/>
              <a:t>다음에 식</a:t>
            </a:r>
            <a:r>
              <a:rPr lang="en-US" altLang="ko-KR" sz="2000"/>
              <a:t>(expression)</a:t>
            </a:r>
            <a:r>
              <a:rPr lang="ko-KR" altLang="en-US" sz="2000"/>
              <a:t> </a:t>
            </a:r>
            <a:endParaRPr lang="en-US" altLang="ko-KR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059260CD-03B0-4A7C-B122-BFD142428590}"/>
              </a:ext>
            </a:extLst>
          </p:cNvPr>
          <p:cNvSpPr txBox="1"/>
          <p:nvPr/>
        </p:nvSpPr>
        <p:spPr>
          <a:xfrm>
            <a:off x="1496616" y="3573016"/>
            <a:ext cx="3828080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int</a:t>
            </a:r>
            <a:r>
              <a:rPr lang="en-US" altLang="ko-KR" sz="1100" dirty="0"/>
              <a:t> radius = 10;</a:t>
            </a:r>
          </a:p>
          <a:p>
            <a:r>
              <a:rPr lang="en-US" altLang="ko-KR" sz="1100" b="1" dirty="0"/>
              <a:t>char c1 = ‘a', c2 = 'b', c3 = 'c';</a:t>
            </a:r>
          </a:p>
          <a:p>
            <a:r>
              <a:rPr lang="en-US" altLang="ko-KR" sz="1100" dirty="0"/>
              <a:t>double weight = 75.56;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FF5E733E-5796-4CBB-8472-56D36E26C1C3}"/>
              </a:ext>
            </a:extLst>
          </p:cNvPr>
          <p:cNvSpPr txBox="1"/>
          <p:nvPr/>
        </p:nvSpPr>
        <p:spPr>
          <a:xfrm>
            <a:off x="1496617" y="5533495"/>
            <a:ext cx="3568063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radius = 10 * 5;</a:t>
            </a:r>
          </a:p>
          <a:p>
            <a:r>
              <a:rPr lang="en-US" altLang="ko-KR" sz="1100" dirty="0"/>
              <a:t>c1 = ’r’;</a:t>
            </a:r>
          </a:p>
          <a:p>
            <a:r>
              <a:rPr lang="en-US" altLang="ko-KR" sz="1100" dirty="0"/>
              <a:t>weight = weight + 5.0;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A463876-6BF9-4749-BAAA-579F0F4C208B}"/>
              </a:ext>
            </a:extLst>
          </p:cNvPr>
          <p:cNvSpPr txBox="1"/>
          <p:nvPr/>
        </p:nvSpPr>
        <p:spPr>
          <a:xfrm>
            <a:off x="1496616" y="1785751"/>
            <a:ext cx="4470948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int</a:t>
            </a:r>
            <a:r>
              <a:rPr lang="en-US" altLang="ko-KR" sz="1100" dirty="0"/>
              <a:t> radius;</a:t>
            </a:r>
          </a:p>
          <a:p>
            <a:r>
              <a:rPr lang="en-US" altLang="ko-KR" sz="1100" b="1" dirty="0"/>
              <a:t>char c1, c2, c3; </a:t>
            </a:r>
            <a:r>
              <a:rPr lang="en-US" altLang="ko-KR" sz="1100" dirty="0"/>
              <a:t>// 3 </a:t>
            </a:r>
            <a:r>
              <a:rPr lang="ko-KR" altLang="en-US" sz="1100" dirty="0"/>
              <a:t>개의 변수를 한 번에 선언한다</a:t>
            </a:r>
            <a:r>
              <a:rPr lang="en-US" altLang="ko-KR" sz="1100" dirty="0"/>
              <a:t>.</a:t>
            </a:r>
            <a:endParaRPr lang="ko-KR" altLang="en-US" sz="1100" dirty="0"/>
          </a:p>
          <a:p>
            <a:r>
              <a:rPr lang="en-US" altLang="ko-KR" sz="1100" dirty="0"/>
              <a:t>double weight;</a:t>
            </a:r>
          </a:p>
        </p:txBody>
      </p:sp>
    </p:spTree>
    <p:extLst>
      <p:ext uri="{BB962C8B-B14F-4D97-AF65-F5344CB8AC3E}">
        <p14:creationId xmlns:p14="http://schemas.microsoft.com/office/powerpoint/2010/main" val="361475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메서드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2.4. </a:t>
            </a:r>
            <a:r>
              <a:rPr lang="ko-KR" altLang="en-US" dirty="0"/>
              <a:t>변수와 </a:t>
            </a:r>
            <a:r>
              <a:rPr lang="ko-KR" altLang="en-US" dirty="0" err="1"/>
              <a:t>메서드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8"/>
          <a:stretch/>
        </p:blipFill>
        <p:spPr bwMode="auto">
          <a:xfrm>
            <a:off x="428497" y="1261914"/>
            <a:ext cx="6273800" cy="207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801" y="3140968"/>
            <a:ext cx="6284119" cy="316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13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9. </a:t>
            </a:r>
            <a:r>
              <a:rPr lang="ko-KR" altLang="en-US" dirty="0"/>
              <a:t>기본</a:t>
            </a:r>
            <a:r>
              <a:rPr lang="en-US" altLang="ko-KR" dirty="0"/>
              <a:t> </a:t>
            </a:r>
            <a:r>
              <a:rPr lang="ko-KR" altLang="en-US" dirty="0"/>
              <a:t>데이터 타입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607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259" name="Rectangle 7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 sz="1800">
              <a:latin typeface="Century Schoolbook" pitchFamily="18" charset="0"/>
              <a:ea typeface="휴먼매직체" pitchFamily="18" charset="-127"/>
            </a:endParaRPr>
          </a:p>
        </p:txBody>
      </p:sp>
      <p:graphicFrame>
        <p:nvGraphicFramePr>
          <p:cNvPr id="8" name="내용 개체 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8307"/>
              </p:ext>
            </p:extLst>
          </p:nvPr>
        </p:nvGraphicFramePr>
        <p:xfrm>
          <a:off x="306983" y="1196752"/>
          <a:ext cx="9292034" cy="467360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09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6410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9559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1170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251986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8598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86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유형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크기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범 위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초기값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8313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정수형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Integral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byte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 byte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(-128 ~ 127)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~ 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7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699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short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 byte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(-32,768 ~ 32,767)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15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~ 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15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461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int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4 byte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(-2,147,483,648 ~ </a:t>
                      </a:r>
                    </a:p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2,147,483,647)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31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~ 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31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92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long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8 byte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(-9,223,372,036,854,775,808 ~</a:t>
                      </a:r>
                    </a:p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9,223,372,036,854,775,807)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63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~ 2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63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－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0L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952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 err="1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실수형</a:t>
                      </a:r>
                      <a:endParaRPr kumimoji="0" lang="ko-KR" altLang="en-US" sz="1400" u="none" strike="noStrike" cap="none" normalizeH="0" baseline="0" dirty="0">
                        <a:ln>
                          <a:noFill/>
                        </a:ln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Floating-Point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float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4 byte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(7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자리의 소수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±1.401e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-45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 ~ 3.402e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+38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0.0F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937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double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8 byte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(15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자리의 소수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±4.940e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-324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 ~ 1.797e</a:t>
                      </a:r>
                      <a:r>
                        <a:rPr kumimoji="0" lang="en-US" altLang="ko-KR" sz="1400" u="none" strike="noStrike" cap="none" normalizeH="0" baseline="3000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+308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0.0D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논리형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Logical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boolean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1 bit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true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또는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false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false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476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문자형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Textual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char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2 byte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\u0000 </a:t>
                      </a:r>
                      <a:r>
                        <a:rPr kumimoji="0" lang="en-US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～ 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\uFFFF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21590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'\u0000'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286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All reference type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  <a:latin typeface="+mn-ea"/>
                          <a:ea typeface="+mn-ea"/>
                        </a:rPr>
                        <a:t>null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0" marR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238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제목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이외 </a:t>
            </a:r>
            <a:r>
              <a:rPr lang="ko-KR" altLang="en-US" dirty="0" err="1"/>
              <a:t>리터럴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0259" name="Rectangle 7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kumimoji="0" lang="ko-KR" altLang="en-US" sz="1800">
              <a:latin typeface="Century Schoolbook" pitchFamily="18" charset="0"/>
              <a:ea typeface="휴먼매직체" pitchFamily="18" charset="-127"/>
            </a:endParaRPr>
          </a:p>
        </p:txBody>
      </p:sp>
      <p:sp>
        <p:nvSpPr>
          <p:cNvPr id="6" name="내용 개체 틀 2">
            <a:extLst>
              <a:ext uri="{FF2B5EF4-FFF2-40B4-BE49-F238E27FC236}">
                <a16:creationId xmlns:a16="http://schemas.microsoft.com/office/drawing/2014/main" xmlns="" id="{80CA2308-778C-4B4E-BAD0-07B656DB167E}"/>
              </a:ext>
            </a:extLst>
          </p:cNvPr>
          <p:cNvSpPr txBox="1">
            <a:spLocks/>
          </p:cNvSpPr>
          <p:nvPr/>
        </p:nvSpPr>
        <p:spPr>
          <a:xfrm>
            <a:off x="612648" y="1340768"/>
            <a:ext cx="8153400" cy="5040560"/>
          </a:xfrm>
          <a:prstGeom prst="rect">
            <a:avLst/>
          </a:prstGeom>
        </p:spPr>
        <p:txBody>
          <a:bodyPr>
            <a:normAutofit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/>
              <a:t>null </a:t>
            </a:r>
            <a:r>
              <a:rPr lang="ko-KR" altLang="en-US" sz="2800"/>
              <a:t>리터럴</a:t>
            </a:r>
            <a:endParaRPr lang="en-US" altLang="ko-KR" sz="2800"/>
          </a:p>
          <a:p>
            <a:pPr lvl="1"/>
            <a:r>
              <a:rPr lang="ko-KR" altLang="en-US" sz="2400"/>
              <a:t>어떠한 레퍼런스 타입의 값으로도 사용 가능</a:t>
            </a:r>
            <a:endParaRPr lang="en-US" altLang="ko-KR" sz="2400"/>
          </a:p>
          <a:p>
            <a:pPr lvl="2"/>
            <a:r>
              <a:rPr lang="en-US" altLang="ko-KR" sz="2000" strike="sngStrike"/>
              <a:t>int n = null</a:t>
            </a:r>
            <a:r>
              <a:rPr lang="en-US" altLang="ko-KR" sz="2000"/>
              <a:t>;	// </a:t>
            </a:r>
            <a:r>
              <a:rPr lang="ko-KR" altLang="en-US" sz="2000"/>
              <a:t>기본</a:t>
            </a:r>
            <a:r>
              <a:rPr lang="en-US" altLang="ko-KR" sz="2000"/>
              <a:t> </a:t>
            </a:r>
            <a:r>
              <a:rPr lang="ko-KR" altLang="en-US" sz="2000"/>
              <a:t>데이터 타입에는 사용 불가</a:t>
            </a:r>
            <a:endParaRPr lang="en-US" altLang="ko-KR" sz="2000"/>
          </a:p>
          <a:p>
            <a:pPr lvl="2"/>
            <a:r>
              <a:rPr lang="en-US" altLang="ko-KR" sz="2000"/>
              <a:t>String str = null;</a:t>
            </a:r>
          </a:p>
          <a:p>
            <a:r>
              <a:rPr lang="ko-KR" altLang="en-US" sz="2800"/>
              <a:t>문자열 리터럴</a:t>
            </a:r>
            <a:endParaRPr lang="en-US" altLang="ko-KR" sz="2800"/>
          </a:p>
          <a:p>
            <a:pPr lvl="1"/>
            <a:r>
              <a:rPr lang="ko-KR" altLang="en-US" sz="2400"/>
              <a:t>이중 인용부호로 묶어서 표현</a:t>
            </a:r>
            <a:endParaRPr lang="en-US" altLang="ko-KR" sz="2400"/>
          </a:p>
          <a:p>
            <a:pPr lvl="2"/>
            <a:r>
              <a:rPr lang="en-US" altLang="ko-KR" sz="2000"/>
              <a:t>"Good", "Morning", "</a:t>
            </a:r>
            <a:r>
              <a:rPr lang="ko-KR" altLang="en-US" sz="2000"/>
              <a:t>자바</a:t>
            </a:r>
            <a:r>
              <a:rPr lang="en-US" altLang="ko-KR" sz="2000"/>
              <a:t>", "3.19", "26", "a"</a:t>
            </a:r>
          </a:p>
          <a:p>
            <a:pPr lvl="1"/>
            <a:r>
              <a:rPr lang="ko-KR" altLang="en-US" sz="2400"/>
              <a:t>자바에서 문자열은 객체이므로 기본 타입이 아님</a:t>
            </a:r>
            <a:endParaRPr lang="en-US" altLang="ko-KR" sz="2400"/>
          </a:p>
          <a:p>
            <a:pPr lvl="1"/>
            <a:r>
              <a:rPr lang="ko-KR" altLang="en-US" sz="2400"/>
              <a:t>문자열 리터럴은 </a:t>
            </a:r>
            <a:r>
              <a:rPr lang="en-US" altLang="ko-KR" sz="2400"/>
              <a:t>String </a:t>
            </a:r>
            <a:r>
              <a:rPr lang="ko-KR" altLang="en-US" sz="2400"/>
              <a:t>객체로 생성됨</a:t>
            </a:r>
            <a:endParaRPr lang="en-US" altLang="ko-KR" sz="2400"/>
          </a:p>
          <a:p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3619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정수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B9B6DA8-B177-4459-871B-8C36727D8C96}"/>
              </a:ext>
            </a:extLst>
          </p:cNvPr>
          <p:cNvSpPr/>
          <p:nvPr/>
        </p:nvSpPr>
        <p:spPr>
          <a:xfrm>
            <a:off x="5719921" y="4827215"/>
            <a:ext cx="343262" cy="19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short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210A748C-DEBF-4855-B769-E246E975D382}"/>
              </a:ext>
            </a:extLst>
          </p:cNvPr>
          <p:cNvSpPr txBox="1">
            <a:spLocks/>
          </p:cNvSpPr>
          <p:nvPr/>
        </p:nvSpPr>
        <p:spPr>
          <a:xfrm>
            <a:off x="992560" y="1285860"/>
            <a:ext cx="8154488" cy="5383500"/>
          </a:xfrm>
        </p:spPr>
        <p:txBody>
          <a:bodyPr>
            <a:normAutofit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/>
              <a:t>정수 타입 리터럴 </a:t>
            </a:r>
            <a:r>
              <a:rPr lang="en-US" altLang="ko-KR"/>
              <a:t>: </a:t>
            </a:r>
            <a:r>
              <a:rPr lang="ko-KR" altLang="en-US"/>
              <a:t>정수 직접 표시</a:t>
            </a:r>
            <a:endParaRPr lang="en-US" altLang="ko-KR"/>
          </a:p>
          <a:p>
            <a:pPr lvl="1"/>
            <a:r>
              <a:rPr lang="en-US" altLang="ko-KR"/>
              <a:t>8</a:t>
            </a:r>
            <a:r>
              <a:rPr lang="ko-KR" altLang="en-US"/>
              <a:t>진수 </a:t>
            </a:r>
            <a:r>
              <a:rPr lang="en-US" altLang="ko-KR"/>
              <a:t> :  0</a:t>
            </a:r>
            <a:r>
              <a:rPr lang="ko-KR" altLang="en-US"/>
              <a:t>으로 시작하는 숫자는 모두 </a:t>
            </a:r>
            <a:r>
              <a:rPr lang="en-US" altLang="ko-KR"/>
              <a:t>8</a:t>
            </a:r>
            <a:r>
              <a:rPr lang="ko-KR" altLang="en-US"/>
              <a:t>진수</a:t>
            </a:r>
            <a:endParaRPr lang="en-US" altLang="ko-KR"/>
          </a:p>
          <a:p>
            <a:pPr lvl="2"/>
            <a:r>
              <a:rPr lang="en-US" altLang="ko-KR">
                <a:solidFill>
                  <a:srgbClr val="FF0000"/>
                </a:solidFill>
              </a:rPr>
              <a:t>int n = 015;</a:t>
            </a:r>
            <a:r>
              <a:rPr lang="en-US" altLang="ko-KR"/>
              <a:t> // </a:t>
            </a:r>
            <a:r>
              <a:rPr lang="en-US" altLang="ko-KR">
                <a:latin typeface="맑은 고딕"/>
                <a:ea typeface="맑은 고딕"/>
              </a:rPr>
              <a:t>10</a:t>
            </a:r>
            <a:r>
              <a:rPr lang="ko-KR" altLang="en-US">
                <a:latin typeface="맑은 고딕"/>
                <a:ea typeface="맑은 고딕"/>
              </a:rPr>
              <a:t>진수로 </a:t>
            </a:r>
            <a:r>
              <a:rPr lang="en-US" altLang="ko-KR">
                <a:latin typeface="맑은 고딕"/>
                <a:ea typeface="맑은 고딕"/>
              </a:rPr>
              <a:t>13</a:t>
            </a:r>
            <a:endParaRPr lang="en-US" altLang="ko-KR"/>
          </a:p>
          <a:p>
            <a:pPr lvl="1"/>
            <a:r>
              <a:rPr lang="en-US" altLang="ko-KR"/>
              <a:t>16</a:t>
            </a:r>
            <a:r>
              <a:rPr lang="ko-KR" altLang="en-US"/>
              <a:t>진수 </a:t>
            </a:r>
            <a:r>
              <a:rPr lang="en-US" altLang="ko-KR"/>
              <a:t>: 0x</a:t>
            </a:r>
            <a:r>
              <a:rPr lang="ko-KR" altLang="en-US"/>
              <a:t>로 시작하는 숫자는 </a:t>
            </a:r>
            <a:r>
              <a:rPr lang="en-US" altLang="ko-KR"/>
              <a:t>16</a:t>
            </a:r>
            <a:r>
              <a:rPr lang="ko-KR" altLang="en-US"/>
              <a:t>진수</a:t>
            </a:r>
            <a:endParaRPr lang="en-US" altLang="ko-KR"/>
          </a:p>
          <a:p>
            <a:pPr lvl="2"/>
            <a:r>
              <a:rPr lang="en-US" altLang="ko-KR">
                <a:solidFill>
                  <a:srgbClr val="FF0000"/>
                </a:solidFill>
              </a:rPr>
              <a:t>int n = 0x15;</a:t>
            </a:r>
            <a:r>
              <a:rPr lang="en-US" altLang="ko-KR"/>
              <a:t> // </a:t>
            </a:r>
            <a:r>
              <a:rPr lang="en-US" altLang="ko-KR">
                <a:latin typeface="맑은 고딕"/>
                <a:ea typeface="맑은 고딕"/>
              </a:rPr>
              <a:t>10</a:t>
            </a:r>
            <a:r>
              <a:rPr lang="ko-KR" altLang="en-US">
                <a:latin typeface="맑은 고딕"/>
                <a:ea typeface="맑은 고딕"/>
              </a:rPr>
              <a:t>진수로 </a:t>
            </a:r>
            <a:r>
              <a:rPr lang="en-US" altLang="ko-KR">
                <a:latin typeface="맑은 고딕"/>
                <a:ea typeface="맑은 고딕"/>
              </a:rPr>
              <a:t>21</a:t>
            </a:r>
            <a:endParaRPr lang="en-US" altLang="ko-KR"/>
          </a:p>
          <a:p>
            <a:pPr lvl="1"/>
            <a:r>
              <a:rPr lang="en-US" altLang="ko-KR"/>
              <a:t>10</a:t>
            </a:r>
            <a:r>
              <a:rPr lang="ko-KR" altLang="en-US"/>
              <a:t>진수 </a:t>
            </a:r>
            <a:r>
              <a:rPr lang="en-US" altLang="ko-KR"/>
              <a:t>: 0</a:t>
            </a:r>
            <a:r>
              <a:rPr lang="ko-KR" altLang="en-US"/>
              <a:t>으로 시작하지 않는 숫자는 </a:t>
            </a:r>
            <a:r>
              <a:rPr lang="en-US" altLang="ko-KR"/>
              <a:t>10</a:t>
            </a:r>
            <a:r>
              <a:rPr lang="ko-KR" altLang="en-US"/>
              <a:t>진수</a:t>
            </a:r>
            <a:endParaRPr lang="en-US" altLang="ko-KR"/>
          </a:p>
          <a:p>
            <a:pPr lvl="2"/>
            <a:r>
              <a:rPr lang="en-US" altLang="ko-KR">
                <a:solidFill>
                  <a:srgbClr val="FF0000"/>
                </a:solidFill>
              </a:rPr>
              <a:t>15, 3, 20, 55, 88</a:t>
            </a:r>
          </a:p>
          <a:p>
            <a:pPr lvl="1"/>
            <a:r>
              <a:rPr lang="ko-KR" altLang="en-US"/>
              <a:t>모든 정수타입 리터럴은 </a:t>
            </a:r>
            <a:r>
              <a:rPr lang="en-US" altLang="ko-KR"/>
              <a:t>int</a:t>
            </a:r>
            <a:r>
              <a:rPr lang="ko-KR" altLang="en-US"/>
              <a:t>형으로 컴파일함</a:t>
            </a:r>
            <a:endParaRPr lang="en-US" altLang="ko-KR"/>
          </a:p>
          <a:p>
            <a:pPr lvl="1"/>
            <a:r>
              <a:rPr lang="en-US" altLang="ko-KR"/>
              <a:t>long </a:t>
            </a:r>
            <a:r>
              <a:rPr lang="ko-KR" altLang="en-US"/>
              <a:t>타입 리터럴은 숫자 뒤에 </a:t>
            </a:r>
            <a:r>
              <a:rPr lang="en-US" altLang="ko-KR"/>
              <a:t>L </a:t>
            </a:r>
            <a:r>
              <a:rPr lang="ko-KR" altLang="en-US"/>
              <a:t>또는 </a:t>
            </a:r>
            <a:r>
              <a:rPr lang="en-US" altLang="ko-KR"/>
              <a:t>l</a:t>
            </a:r>
            <a:r>
              <a:rPr lang="ko-KR" altLang="en-US"/>
              <a:t>을 붙임</a:t>
            </a:r>
            <a:endParaRPr lang="en-US" altLang="ko-KR"/>
          </a:p>
          <a:p>
            <a:pPr lvl="2"/>
            <a:r>
              <a:rPr lang="en-US" altLang="ko-KR"/>
              <a:t>ex) 24</a:t>
            </a:r>
            <a:r>
              <a:rPr lang="en-US" altLang="ko-KR">
                <a:solidFill>
                  <a:srgbClr val="FF0000"/>
                </a:solidFill>
              </a:rPr>
              <a:t>L</a:t>
            </a:r>
            <a:r>
              <a:rPr lang="en-US" altLang="ko-KR"/>
              <a:t>, 3578</a:t>
            </a:r>
            <a:r>
              <a:rPr lang="en-US" altLang="ko-KR">
                <a:solidFill>
                  <a:srgbClr val="FF0000"/>
                </a:solidFill>
              </a:rPr>
              <a:t>l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0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정수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64" y="1196752"/>
            <a:ext cx="6689542" cy="3002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792" y="3933056"/>
            <a:ext cx="6682342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B9B6DA8-B177-4459-871B-8C36727D8C96}"/>
              </a:ext>
            </a:extLst>
          </p:cNvPr>
          <p:cNvSpPr/>
          <p:nvPr/>
        </p:nvSpPr>
        <p:spPr>
          <a:xfrm>
            <a:off x="5719921" y="4827215"/>
            <a:ext cx="343262" cy="1977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100" dirty="0">
                <a:solidFill>
                  <a:schemeClr val="tx1"/>
                </a:solidFill>
              </a:rPr>
              <a:t>short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77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자바 특징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06506" y="1273036"/>
            <a:ext cx="842493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WORA(Write Once Run Anywhere)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한 번 작성된 코드는 모든 플랫폼에서 실행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C/C++ </a:t>
            </a:r>
            <a:r>
              <a:rPr lang="ko-KR" altLang="en-US" dirty="0"/>
              <a:t>등 기존 언어가 가진 플랫폼 종속성 극복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OS, H/W</a:t>
            </a:r>
            <a:r>
              <a:rPr lang="ko-KR" altLang="en-US" dirty="0"/>
              <a:t>에 상관없이 자바 프로그램이 동일하게 실행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네트워크에 연결된 어느 클라이언트에서나 실행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웹 브라우저</a:t>
            </a:r>
            <a:r>
              <a:rPr lang="en-US" altLang="ko-KR" dirty="0"/>
              <a:t>, </a:t>
            </a:r>
            <a:r>
              <a:rPr lang="ko-KR" altLang="en-US" dirty="0"/>
              <a:t>분산 환경 지원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dirty="0"/>
              <a:t>WORA</a:t>
            </a:r>
            <a:r>
              <a:rPr lang="ko-KR" altLang="en-US" dirty="0"/>
              <a:t>를 가능하게 하는 자바의</a:t>
            </a:r>
            <a:r>
              <a:rPr lang="en-US" altLang="ko-KR" dirty="0"/>
              <a:t> </a:t>
            </a:r>
            <a:r>
              <a:rPr lang="ko-KR" altLang="en-US" dirty="0"/>
              <a:t>특징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바이트 코드</a:t>
            </a:r>
            <a:r>
              <a:rPr lang="en-US" altLang="ko-KR" dirty="0"/>
              <a:t>(byte code)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소스를 컴파일한 목적 코드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CPU</a:t>
            </a:r>
            <a:r>
              <a:rPr lang="ko-KR" altLang="en-US" dirty="0"/>
              <a:t>에 종속적이지 않은 중립적인 코드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JVM</a:t>
            </a:r>
            <a:r>
              <a:rPr lang="ko-KR" altLang="en-US" dirty="0"/>
              <a:t>에 의해 해석되고 실행됨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ko-KR" dirty="0"/>
              <a:t>JVM(Java Virtual Machine)</a:t>
            </a:r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바이트 코드를 실행하는 자바 가상 기계</a:t>
            </a:r>
            <a:r>
              <a:rPr lang="en-US" altLang="ko-KR" dirty="0"/>
              <a:t>(</a:t>
            </a:r>
            <a:r>
              <a:rPr lang="ko-KR" altLang="en-US" dirty="0"/>
              <a:t>소프트웨어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844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부동소수점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668162AD-25DE-48FB-9511-672B85814D67}"/>
              </a:ext>
            </a:extLst>
          </p:cNvPr>
          <p:cNvSpPr txBox="1">
            <a:spLocks/>
          </p:cNvSpPr>
          <p:nvPr/>
        </p:nvSpPr>
        <p:spPr>
          <a:xfrm>
            <a:off x="612648" y="1340768"/>
            <a:ext cx="8153400" cy="5040560"/>
          </a:xfrm>
          <a:prstGeom prst="rect">
            <a:avLst/>
          </a:prstGeom>
        </p:spPr>
        <p:txBody>
          <a:bodyPr/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/>
              <a:t>부동 소수점을 갖는 수 직접 표시</a:t>
            </a:r>
            <a:endParaRPr lang="en-US" altLang="ko-KR" sz="2800"/>
          </a:p>
          <a:p>
            <a:pPr lvl="1"/>
            <a:r>
              <a:rPr lang="ko-KR" altLang="en-US" sz="2400"/>
              <a:t>소수점을</a:t>
            </a:r>
            <a:r>
              <a:rPr lang="en-US" altLang="ko-KR" sz="2400"/>
              <a:t> </a:t>
            </a:r>
            <a:r>
              <a:rPr lang="ko-KR" altLang="en-US" sz="2400"/>
              <a:t>찍은 실수</a:t>
            </a:r>
            <a:r>
              <a:rPr lang="en-US" altLang="ko-KR" sz="2400"/>
              <a:t>, </a:t>
            </a:r>
            <a:r>
              <a:rPr lang="ko-KR" altLang="en-US" sz="2400"/>
              <a:t>지수</a:t>
            </a:r>
            <a:r>
              <a:rPr lang="en-US" altLang="ko-KR" sz="2400"/>
              <a:t>(exponent)</a:t>
            </a:r>
            <a:r>
              <a:rPr lang="ko-KR" altLang="en-US" sz="2400"/>
              <a:t>식으로 표현한 실수</a:t>
            </a:r>
            <a:endParaRPr lang="en-US" altLang="ko-KR" sz="2400"/>
          </a:p>
          <a:p>
            <a:pPr lvl="2"/>
            <a:r>
              <a:rPr lang="en-US" altLang="ko-KR" sz="2000"/>
              <a:t>12. </a:t>
            </a:r>
            <a:r>
              <a:rPr lang="ko-KR" altLang="en-US" sz="2000"/>
              <a:t>또는</a:t>
            </a:r>
            <a:r>
              <a:rPr lang="en-US" altLang="ko-KR" sz="2000"/>
              <a:t> 12.0</a:t>
            </a:r>
          </a:p>
          <a:p>
            <a:pPr lvl="2"/>
            <a:r>
              <a:rPr lang="en-US" altLang="ko-KR" sz="2000"/>
              <a:t>.1234 </a:t>
            </a:r>
            <a:r>
              <a:rPr lang="ko-KR" altLang="en-US" sz="2000"/>
              <a:t>또는 </a:t>
            </a:r>
            <a:r>
              <a:rPr lang="en-US" altLang="ko-KR" sz="2000"/>
              <a:t>0.1234 </a:t>
            </a:r>
            <a:r>
              <a:rPr lang="ko-KR" altLang="en-US" sz="2000"/>
              <a:t>또는 </a:t>
            </a:r>
            <a:r>
              <a:rPr lang="en-US" altLang="ko-KR" sz="2000"/>
              <a:t>1234E-4</a:t>
            </a:r>
          </a:p>
          <a:p>
            <a:pPr lvl="1"/>
            <a:r>
              <a:rPr lang="ko-KR" altLang="en-US" sz="2400"/>
              <a:t>숫자 뒤에 </a:t>
            </a:r>
            <a:r>
              <a:rPr lang="en-US" altLang="ko-KR" sz="2400"/>
              <a:t>f(float)</a:t>
            </a:r>
            <a:r>
              <a:rPr lang="ko-KR" altLang="en-US" sz="2400"/>
              <a:t>나 </a:t>
            </a:r>
            <a:r>
              <a:rPr lang="en-US" altLang="ko-KR" sz="2400"/>
              <a:t>d(double)</a:t>
            </a:r>
            <a:r>
              <a:rPr lang="ko-KR" altLang="en-US" sz="2400"/>
              <a:t>을 명시적으로 붙이기도 함</a:t>
            </a:r>
            <a:endParaRPr lang="en-US" altLang="ko-KR" sz="2400"/>
          </a:p>
          <a:p>
            <a:pPr lvl="2"/>
            <a:r>
              <a:rPr lang="en-US" altLang="ko-KR" sz="2000"/>
              <a:t>0.1234 </a:t>
            </a:r>
            <a:r>
              <a:rPr lang="ko-KR" altLang="en-US" sz="2000"/>
              <a:t>또는</a:t>
            </a:r>
            <a:r>
              <a:rPr lang="en-US" altLang="ko-KR" sz="2000"/>
              <a:t> 0.1234</a:t>
            </a:r>
            <a:r>
              <a:rPr lang="en-US" altLang="ko-KR" sz="2000">
                <a:solidFill>
                  <a:srgbClr val="FF0000"/>
                </a:solidFill>
              </a:rPr>
              <a:t>D</a:t>
            </a:r>
            <a:r>
              <a:rPr lang="en-US" altLang="ko-KR" sz="2000"/>
              <a:t> </a:t>
            </a:r>
            <a:r>
              <a:rPr lang="ko-KR" altLang="en-US" sz="2000"/>
              <a:t>또는</a:t>
            </a:r>
            <a:r>
              <a:rPr lang="en-US" altLang="ko-KR" sz="2000"/>
              <a:t> 0.1234</a:t>
            </a:r>
            <a:r>
              <a:rPr lang="en-US" altLang="ko-KR" sz="2000">
                <a:solidFill>
                  <a:srgbClr val="FF0000"/>
                </a:solidFill>
              </a:rPr>
              <a:t>d</a:t>
            </a:r>
            <a:r>
              <a:rPr lang="en-US" altLang="ko-KR" sz="2000"/>
              <a:t> → </a:t>
            </a:r>
            <a:r>
              <a:rPr lang="en-US" altLang="ko-KR" sz="2000">
                <a:solidFill>
                  <a:srgbClr val="FF0000"/>
                </a:solidFill>
              </a:rPr>
              <a:t>double</a:t>
            </a:r>
            <a:r>
              <a:rPr lang="ko-KR" altLang="en-US" sz="2000"/>
              <a:t> 타입</a:t>
            </a:r>
            <a:endParaRPr lang="en-US" altLang="ko-KR" sz="2000"/>
          </a:p>
          <a:p>
            <a:pPr lvl="2"/>
            <a:r>
              <a:rPr lang="en-US" altLang="ko-KR" sz="2000"/>
              <a:t>0.1234</a:t>
            </a:r>
            <a:r>
              <a:rPr lang="en-US" altLang="ko-KR" sz="2000">
                <a:solidFill>
                  <a:srgbClr val="FF0000"/>
                </a:solidFill>
              </a:rPr>
              <a:t>f</a:t>
            </a:r>
            <a:r>
              <a:rPr lang="en-US" altLang="ko-KR" sz="2000"/>
              <a:t> </a:t>
            </a:r>
            <a:r>
              <a:rPr lang="ko-KR" altLang="en-US" sz="2000"/>
              <a:t>또는</a:t>
            </a:r>
            <a:r>
              <a:rPr lang="en-US" altLang="ko-KR" sz="2000"/>
              <a:t> 0.1234</a:t>
            </a:r>
            <a:r>
              <a:rPr lang="en-US" altLang="ko-KR" sz="2000">
                <a:solidFill>
                  <a:srgbClr val="FF0000"/>
                </a:solidFill>
              </a:rPr>
              <a:t>F</a:t>
            </a:r>
            <a:r>
              <a:rPr lang="en-US" altLang="ko-KR" sz="2000"/>
              <a:t> → </a:t>
            </a:r>
            <a:r>
              <a:rPr lang="en-US" altLang="ko-KR" sz="2000">
                <a:solidFill>
                  <a:srgbClr val="FF0000"/>
                </a:solidFill>
              </a:rPr>
              <a:t>float</a:t>
            </a:r>
            <a:r>
              <a:rPr lang="ko-KR" altLang="en-US" sz="2000"/>
              <a:t> 타입</a:t>
            </a:r>
            <a:endParaRPr lang="en-US" altLang="ko-KR" sz="2000"/>
          </a:p>
          <a:p>
            <a:pPr lvl="2"/>
            <a:r>
              <a:rPr lang="en-US" altLang="ko-KR" sz="2000"/>
              <a:t>1234</a:t>
            </a:r>
            <a:r>
              <a:rPr lang="en-US" altLang="ko-KR" sz="2000">
                <a:solidFill>
                  <a:srgbClr val="FF0000"/>
                </a:solidFill>
              </a:rPr>
              <a:t>D</a:t>
            </a:r>
            <a:r>
              <a:rPr lang="en-US" altLang="ko-KR" sz="2000"/>
              <a:t> </a:t>
            </a:r>
            <a:r>
              <a:rPr lang="ko-KR" altLang="en-US" sz="2000"/>
              <a:t>또는 </a:t>
            </a:r>
            <a:r>
              <a:rPr lang="en-US" altLang="ko-KR" sz="2000"/>
              <a:t>1234</a:t>
            </a:r>
            <a:r>
              <a:rPr lang="en-US" altLang="ko-KR" sz="2000">
                <a:solidFill>
                  <a:srgbClr val="FF0000"/>
                </a:solidFill>
              </a:rPr>
              <a:t>d</a:t>
            </a:r>
            <a:r>
              <a:rPr lang="en-US" altLang="ko-KR" sz="2000"/>
              <a:t> → 1234.0</a:t>
            </a:r>
            <a:r>
              <a:rPr lang="ko-KR" altLang="en-US" sz="2000"/>
              <a:t>과 같으며 </a:t>
            </a:r>
            <a:r>
              <a:rPr lang="en-US" altLang="ko-KR" sz="2000">
                <a:solidFill>
                  <a:srgbClr val="FF0000"/>
                </a:solidFill>
              </a:rPr>
              <a:t>double</a:t>
            </a:r>
            <a:r>
              <a:rPr lang="en-US" altLang="ko-KR" sz="2000"/>
              <a:t> </a:t>
            </a:r>
            <a:r>
              <a:rPr lang="ko-KR" altLang="en-US" sz="2000"/>
              <a:t>타입</a:t>
            </a:r>
            <a:endParaRPr lang="en-US" altLang="ko-KR" sz="2000"/>
          </a:p>
          <a:p>
            <a:pPr lvl="2"/>
            <a:r>
              <a:rPr lang="en-US" altLang="ko-KR" sz="2000"/>
              <a:t>1234</a:t>
            </a:r>
            <a:r>
              <a:rPr lang="en-US" altLang="ko-KR" sz="2000">
                <a:solidFill>
                  <a:srgbClr val="FF0000"/>
                </a:solidFill>
              </a:rPr>
              <a:t>F</a:t>
            </a:r>
            <a:r>
              <a:rPr lang="en-US" altLang="ko-KR" sz="2000"/>
              <a:t> </a:t>
            </a:r>
            <a:r>
              <a:rPr lang="ko-KR" altLang="en-US" sz="2000"/>
              <a:t>또는 </a:t>
            </a:r>
            <a:r>
              <a:rPr lang="en-US" altLang="ko-KR" sz="2000"/>
              <a:t>1234</a:t>
            </a:r>
            <a:r>
              <a:rPr lang="en-US" altLang="ko-KR" sz="2000">
                <a:solidFill>
                  <a:srgbClr val="FF0000"/>
                </a:solidFill>
              </a:rPr>
              <a:t>f</a:t>
            </a:r>
            <a:r>
              <a:rPr lang="en-US" altLang="ko-KR" sz="2000"/>
              <a:t> → 1234.0</a:t>
            </a:r>
            <a:r>
              <a:rPr lang="ko-KR" altLang="en-US" sz="2000"/>
              <a:t>과</a:t>
            </a:r>
            <a:r>
              <a:rPr lang="en-US" altLang="ko-KR" sz="2000"/>
              <a:t> </a:t>
            </a:r>
            <a:r>
              <a:rPr lang="ko-KR" altLang="en-US" sz="2000"/>
              <a:t>같으며 </a:t>
            </a:r>
            <a:r>
              <a:rPr lang="en-US" altLang="ko-KR" sz="2000">
                <a:solidFill>
                  <a:srgbClr val="FF0000"/>
                </a:solidFill>
              </a:rPr>
              <a:t>float</a:t>
            </a:r>
            <a:r>
              <a:rPr lang="en-US" altLang="ko-KR" sz="2000"/>
              <a:t> </a:t>
            </a:r>
            <a:r>
              <a:rPr lang="ko-KR" altLang="en-US" sz="2000"/>
              <a:t>타입</a:t>
            </a:r>
            <a:endParaRPr lang="en-US" altLang="ko-KR" sz="2000"/>
          </a:p>
          <a:p>
            <a:pPr lvl="1"/>
            <a:r>
              <a:rPr lang="ko-KR" altLang="en-US" sz="2400"/>
              <a:t>실수 타입 리터럴은 </a:t>
            </a:r>
            <a:r>
              <a:rPr lang="en-US" altLang="ko-KR" sz="2400"/>
              <a:t>double </a:t>
            </a:r>
            <a:r>
              <a:rPr lang="ko-KR" altLang="en-US" sz="2400"/>
              <a:t>타입으로 컴파일됨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35738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부동소수점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244A9B03-35C6-4994-A42E-EA7E1956F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" y="3464607"/>
            <a:ext cx="9906000" cy="26541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FCB5C12-A023-463B-89B7-67285CA2E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1081"/>
            <a:ext cx="9906000" cy="1641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7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논리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1556792"/>
            <a:ext cx="9220200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3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67919" y="121537"/>
            <a:ext cx="9187592" cy="550897"/>
          </a:xfrm>
        </p:spPr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문자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타원 5">
            <a:hlinkClick r:id="" action="ppaction://noaction"/>
            <a:extLst>
              <a:ext uri="{FF2B5EF4-FFF2-40B4-BE49-F238E27FC236}">
                <a16:creationId xmlns:a16="http://schemas.microsoft.com/office/drawing/2014/main" xmlns="" id="{777505A0-402E-4F09-9814-F296873C5658}"/>
              </a:ext>
            </a:extLst>
          </p:cNvPr>
          <p:cNvSpPr/>
          <p:nvPr/>
        </p:nvSpPr>
        <p:spPr>
          <a:xfrm>
            <a:off x="9411495" y="5794868"/>
            <a:ext cx="288032" cy="264036"/>
          </a:xfrm>
          <a:prstGeom prst="ellipse">
            <a:avLst/>
          </a:pr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5F12A662-7C1B-4840-8C29-F09CCC05BEC7}"/>
              </a:ext>
            </a:extLst>
          </p:cNvPr>
          <p:cNvSpPr txBox="1">
            <a:spLocks/>
          </p:cNvSpPr>
          <p:nvPr/>
        </p:nvSpPr>
        <p:spPr>
          <a:xfrm>
            <a:off x="612648" y="1340768"/>
            <a:ext cx="8153400" cy="5040560"/>
          </a:xfrm>
          <a:prstGeom prst="rect">
            <a:avLst/>
          </a:prstGeom>
        </p:spPr>
        <p:txBody>
          <a:bodyPr>
            <a:normAutofit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문자 한 자를 나타낸다</a:t>
            </a:r>
            <a:r>
              <a:rPr lang="en-US" altLang="ko-KR" sz="2400" dirty="0"/>
              <a:t>.</a:t>
            </a:r>
          </a:p>
          <a:p>
            <a:pPr lvl="1"/>
            <a:r>
              <a:rPr lang="ko-KR" altLang="en-US" sz="2000" dirty="0"/>
              <a:t>단일 인용부호</a:t>
            </a:r>
            <a:r>
              <a:rPr lang="en-US" altLang="ko-KR" sz="2000" dirty="0"/>
              <a:t>(‘’)</a:t>
            </a:r>
            <a:r>
              <a:rPr lang="ko-KR" altLang="en-US" sz="2000" dirty="0"/>
              <a:t>로 문자 하나 표현</a:t>
            </a:r>
            <a:endParaRPr lang="en-US" altLang="ko-KR" sz="2000" dirty="0"/>
          </a:p>
          <a:p>
            <a:pPr lvl="2"/>
            <a:r>
              <a:rPr lang="en-US" altLang="ko-KR" sz="1800" dirty="0"/>
              <a:t>'a', 'W', '</a:t>
            </a:r>
            <a:r>
              <a:rPr lang="ko-KR" altLang="en-US" sz="1800" dirty="0"/>
              <a:t>가</a:t>
            </a:r>
            <a:r>
              <a:rPr lang="en-US" altLang="ko-KR" sz="1800" dirty="0"/>
              <a:t>', '*', '3', '7'</a:t>
            </a:r>
          </a:p>
          <a:p>
            <a:pPr lvl="1"/>
            <a:r>
              <a:rPr lang="en-US" altLang="ko-KR" sz="2000" dirty="0"/>
              <a:t>\</a:t>
            </a:r>
            <a:r>
              <a:rPr lang="ko-KR" altLang="en-US" sz="2000" dirty="0"/>
              <a:t>다음에 숫자는 </a:t>
            </a:r>
            <a:r>
              <a:rPr lang="en-US" altLang="ko-KR" sz="2000" dirty="0"/>
              <a:t>8</a:t>
            </a:r>
            <a:r>
              <a:rPr lang="ko-KR" altLang="en-US" sz="2000" dirty="0"/>
              <a:t>진수로서 </a:t>
            </a:r>
            <a:r>
              <a:rPr lang="en-US" altLang="ko-KR" sz="2000" dirty="0"/>
              <a:t>0 ~ 337</a:t>
            </a:r>
            <a:r>
              <a:rPr lang="ko-KR" altLang="en-US" sz="2000" dirty="0"/>
              <a:t>사이의 </a:t>
            </a:r>
            <a:r>
              <a:rPr lang="en-US" altLang="ko-KR" sz="2000" dirty="0"/>
              <a:t>8</a:t>
            </a:r>
            <a:r>
              <a:rPr lang="ko-KR" altLang="en-US" sz="2000" dirty="0"/>
              <a:t>진수만 가능</a:t>
            </a:r>
            <a:endParaRPr lang="en-US" altLang="ko-KR" sz="2000" dirty="0"/>
          </a:p>
          <a:p>
            <a:pPr lvl="2"/>
            <a:r>
              <a:rPr lang="en-US" altLang="ko-KR" sz="1800" dirty="0"/>
              <a:t>\102 -&gt; </a:t>
            </a:r>
            <a:r>
              <a:rPr lang="ko-KR" altLang="en-US" sz="1800" dirty="0"/>
              <a:t>문자 </a:t>
            </a:r>
            <a:r>
              <a:rPr lang="en-US" altLang="ko-KR" sz="1800" dirty="0"/>
              <a:t>‘B’</a:t>
            </a:r>
            <a:r>
              <a:rPr lang="ko-KR" altLang="en-US" sz="1800" dirty="0"/>
              <a:t>를 나타내는 </a:t>
            </a:r>
            <a:r>
              <a:rPr lang="en-US" altLang="ko-KR" sz="1800" dirty="0"/>
              <a:t>8</a:t>
            </a:r>
            <a:r>
              <a:rPr lang="ko-KR" altLang="en-US" sz="1800" dirty="0"/>
              <a:t>진수</a:t>
            </a:r>
          </a:p>
          <a:p>
            <a:pPr lvl="2"/>
            <a:r>
              <a:rPr lang="en-US" altLang="ko-KR" sz="1800" dirty="0"/>
              <a:t>\337 -&gt; </a:t>
            </a:r>
            <a:r>
              <a:rPr lang="ko-KR" altLang="en-US" sz="1800" dirty="0"/>
              <a:t>문자 </a:t>
            </a:r>
            <a:r>
              <a:rPr lang="en-US" altLang="ko-KR" sz="1800" dirty="0"/>
              <a:t>‘β’</a:t>
            </a:r>
            <a:r>
              <a:rPr lang="ko-KR" altLang="en-US" sz="1800" dirty="0"/>
              <a:t>를 나타내는 </a:t>
            </a:r>
            <a:r>
              <a:rPr lang="en-US" altLang="ko-KR" sz="1800" dirty="0"/>
              <a:t>8</a:t>
            </a:r>
            <a:r>
              <a:rPr lang="ko-KR" altLang="en-US" sz="1800" dirty="0"/>
              <a:t>진수</a:t>
            </a:r>
            <a:endParaRPr lang="en-US" altLang="ko-KR" sz="1800" dirty="0"/>
          </a:p>
          <a:p>
            <a:pPr lvl="1"/>
            <a:r>
              <a:rPr lang="en-US" altLang="ko-KR" sz="2000" dirty="0"/>
              <a:t>\u</a:t>
            </a:r>
            <a:r>
              <a:rPr lang="ko-KR" altLang="en-US" sz="2000" dirty="0"/>
              <a:t>다음에 </a:t>
            </a:r>
            <a:r>
              <a:rPr lang="en-US" altLang="ko-KR" sz="2000" dirty="0"/>
              <a:t>4</a:t>
            </a:r>
            <a:r>
              <a:rPr lang="ko-KR" altLang="en-US" sz="2000" dirty="0"/>
              <a:t>자리 </a:t>
            </a:r>
            <a:r>
              <a:rPr lang="en-US" altLang="ko-KR" sz="2000" dirty="0"/>
              <a:t>16</a:t>
            </a:r>
            <a:r>
              <a:rPr lang="ko-KR" altLang="en-US" sz="2000" dirty="0"/>
              <a:t>진수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2 </a:t>
            </a:r>
            <a:r>
              <a:rPr lang="ko-KR" altLang="en-US" sz="2000" dirty="0"/>
              <a:t>바이트의 유니코드</a:t>
            </a:r>
            <a:r>
              <a:rPr lang="en-US" altLang="ko-KR" sz="2000" dirty="0"/>
              <a:t>(Unicode)</a:t>
            </a:r>
          </a:p>
          <a:p>
            <a:pPr lvl="2"/>
            <a:r>
              <a:rPr lang="en-US" altLang="ko-KR" sz="1800" dirty="0"/>
              <a:t>\u0041 -&gt; </a:t>
            </a:r>
            <a:r>
              <a:rPr lang="ko-KR" altLang="en-US" sz="1800" dirty="0"/>
              <a:t>문자 </a:t>
            </a:r>
            <a:r>
              <a:rPr lang="en-US" altLang="ko-KR" sz="1800" dirty="0"/>
              <a:t>'A'</a:t>
            </a:r>
            <a:r>
              <a:rPr lang="ko-KR" altLang="en-US" sz="1800" dirty="0"/>
              <a:t>의 유니코드</a:t>
            </a:r>
            <a:r>
              <a:rPr lang="en-US" altLang="ko-KR" sz="1800" dirty="0"/>
              <a:t>(0041)</a:t>
            </a:r>
            <a:endParaRPr lang="ko-KR" altLang="en-US" sz="1800" dirty="0"/>
          </a:p>
          <a:p>
            <a:pPr lvl="2"/>
            <a:r>
              <a:rPr lang="en-US" altLang="ko-KR" sz="1800" dirty="0"/>
              <a:t>\uae00 -&gt; </a:t>
            </a:r>
            <a:r>
              <a:rPr lang="ko-KR" altLang="en-US" sz="1800" dirty="0"/>
              <a:t>한글문자 </a:t>
            </a:r>
            <a:r>
              <a:rPr lang="en-US" altLang="ko-KR" sz="1800" dirty="0"/>
              <a:t>'</a:t>
            </a:r>
            <a:r>
              <a:rPr lang="ko-KR" altLang="en-US" sz="1800" dirty="0"/>
              <a:t>글</a:t>
            </a:r>
            <a:r>
              <a:rPr lang="en-US" altLang="ko-KR" sz="1800" dirty="0"/>
              <a:t>'</a:t>
            </a:r>
            <a:r>
              <a:rPr lang="ko-KR" altLang="en-US" sz="1800" dirty="0"/>
              <a:t>의 유니코드</a:t>
            </a:r>
            <a:r>
              <a:rPr lang="en-US" altLang="ko-KR" sz="1800" dirty="0"/>
              <a:t>(ae00)</a:t>
            </a:r>
          </a:p>
          <a:p>
            <a:pPr lvl="1"/>
            <a:r>
              <a:rPr lang="ko-KR" altLang="en-US" sz="2000" dirty="0"/>
              <a:t>특수 기호는 </a:t>
            </a:r>
            <a:r>
              <a:rPr lang="en-US" altLang="ko-KR" sz="2000" dirty="0"/>
              <a:t>\</a:t>
            </a:r>
            <a:r>
              <a:rPr lang="ko-KR" altLang="en-US" sz="2000" dirty="0"/>
              <a:t>로 시작</a:t>
            </a:r>
            <a:endParaRPr lang="en-US" altLang="ko-KR" sz="20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xmlns="" id="{2987C849-553A-439B-9BFE-84B7E892A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628496"/>
              </p:ext>
            </p:extLst>
          </p:nvPr>
        </p:nvGraphicFramePr>
        <p:xfrm>
          <a:off x="1691680" y="5085184"/>
          <a:ext cx="6096000" cy="1483360"/>
        </p:xfrm>
        <a:graphic>
          <a:graphicData uri="http://schemas.openxmlformats.org/drawingml/2006/table">
            <a:tbl>
              <a:tblPr bandRow="1">
                <a:tableStyleId>{ED083AE6-46FA-4A59-8FB0-9F97EB10719F}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‘\b’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백스페이스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‘\t’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탭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‘\n’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라인피드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‘\f’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폼피드</a:t>
                      </a: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‘\r’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캐리지리턴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‘\”’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이중 인용 부호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‘\’’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단일 인용 부호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‘\\’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백슬래시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0406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기본 데이터 타입 </a:t>
            </a:r>
            <a:r>
              <a:rPr lang="en-US" altLang="ko-KR" dirty="0"/>
              <a:t>– </a:t>
            </a:r>
            <a:r>
              <a:rPr lang="ko-KR" altLang="en-US" dirty="0"/>
              <a:t>문자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66" y="1340768"/>
            <a:ext cx="7700854" cy="3333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220" y="4365104"/>
            <a:ext cx="5616624" cy="1420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타원 5">
            <a:hlinkClick r:id="" action="ppaction://noaction"/>
            <a:extLst>
              <a:ext uri="{FF2B5EF4-FFF2-40B4-BE49-F238E27FC236}">
                <a16:creationId xmlns:a16="http://schemas.microsoft.com/office/drawing/2014/main" xmlns="" id="{777505A0-402E-4F09-9814-F296873C5658}"/>
              </a:ext>
            </a:extLst>
          </p:cNvPr>
          <p:cNvSpPr/>
          <p:nvPr/>
        </p:nvSpPr>
        <p:spPr>
          <a:xfrm>
            <a:off x="9411495" y="5794868"/>
            <a:ext cx="288032" cy="264036"/>
          </a:xfrm>
          <a:prstGeom prst="ellipse">
            <a:avLst/>
          </a:prstGeom>
          <a:solidFill>
            <a:srgbClr val="F86A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651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새굴림" panose="02030600000101010101" pitchFamily="18" charset="-127"/>
                <a:ea typeface="새굴림" panose="02030600000101010101" pitchFamily="18" charset="-127"/>
              </a:rPr>
              <a:t>데이터 포맷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https://t1.daumcdn.net/cfile/tistory/222A4A4954E5A33022">
            <a:extLst>
              <a:ext uri="{FF2B5EF4-FFF2-40B4-BE49-F238E27FC236}">
                <a16:creationId xmlns:a16="http://schemas.microsoft.com/office/drawing/2014/main" xmlns="" id="{D190ADD0-29A5-4883-BB13-D01B240195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800"/>
          <a:stretch/>
        </p:blipFill>
        <p:spPr bwMode="auto">
          <a:xfrm>
            <a:off x="985754" y="1916832"/>
            <a:ext cx="8569757" cy="357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292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문자열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50489" y="1196753"/>
            <a:ext cx="928303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String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클래스를 이용해서 변수 선언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s1 = "Hello"; 	//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변수 선언 및 할당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s2 = new String("Hello"); 	//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객체 생성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s3; 		// s3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는 디폴트 값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null,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길이를 알 수 없음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s4 = ""; 	// null string,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길이가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 s5 = " "; 	// blank string,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길이가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이 아님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문자열과 다른 값과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+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연산을 수행하면 무조건 문자열로 변환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100+200 		// 300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100+"200" 	// 100200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10+20+"Hello" 	// 30Hello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"Hello"+10+20 	// Hello1020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문자형은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0~65535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값을 가짐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'A' + 10 -&gt; 75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'A'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char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형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10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진수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65(0x41)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값을 가짐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257300" lvl="2" indent="-342900">
              <a:buFont typeface="Arial" pitchFamily="34" charset="0"/>
              <a:buChar char="•"/>
            </a:pPr>
            <a:r>
              <a:rPr lang="en-US" altLang="ko-KR" dirty="0" err="1">
                <a:solidFill>
                  <a:srgbClr val="F30B58"/>
                </a:solidFill>
              </a:rPr>
              <a:t>int</a:t>
            </a:r>
            <a:r>
              <a:rPr lang="en-US" altLang="ko-KR" dirty="0">
                <a:solidFill>
                  <a:srgbClr val="F30B58"/>
                </a:solidFill>
              </a:rPr>
              <a:t> </a:t>
            </a:r>
            <a:r>
              <a:rPr lang="ko-KR" altLang="en-US" dirty="0">
                <a:solidFill>
                  <a:srgbClr val="F30B58"/>
                </a:solidFill>
              </a:rPr>
              <a:t>형 크기 이하의 연산의 결과는 무조건 </a:t>
            </a:r>
            <a:r>
              <a:rPr lang="en-US" altLang="ko-KR" dirty="0" err="1">
                <a:solidFill>
                  <a:srgbClr val="F30B58"/>
                </a:solidFill>
              </a:rPr>
              <a:t>int</a:t>
            </a:r>
            <a:r>
              <a:rPr lang="en-US" altLang="ko-KR" dirty="0">
                <a:solidFill>
                  <a:srgbClr val="F30B58"/>
                </a:solidFill>
              </a:rPr>
              <a:t> </a:t>
            </a:r>
            <a:r>
              <a:rPr lang="ko-KR" altLang="en-US" dirty="0">
                <a:solidFill>
                  <a:srgbClr val="F30B58"/>
                </a:solidFill>
              </a:rPr>
              <a:t>형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이 된다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800100" lvl="1" indent="-342900">
              <a:buFont typeface="Arial" pitchFamily="34" charset="0"/>
              <a:buChar char="•"/>
            </a:pP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40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상수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3.1.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기본 데이터 타입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FAC0F096-94F2-4BC5-B5E6-295C70532F7D}"/>
              </a:ext>
            </a:extLst>
          </p:cNvPr>
          <p:cNvSpPr txBox="1">
            <a:spLocks/>
          </p:cNvSpPr>
          <p:nvPr/>
        </p:nvSpPr>
        <p:spPr>
          <a:xfrm>
            <a:off x="612648" y="1340768"/>
            <a:ext cx="8153400" cy="5040560"/>
          </a:xfrm>
          <a:prstGeom prst="rect">
            <a:avLst/>
          </a:prstGeom>
        </p:spPr>
        <p:txBody>
          <a:bodyPr/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/>
              <a:t>상수 선언</a:t>
            </a:r>
            <a:endParaRPr lang="en-US" altLang="ko-KR" sz="2400" dirty="0"/>
          </a:p>
          <a:p>
            <a:pPr lvl="1"/>
            <a:r>
              <a:rPr lang="en-US" altLang="ko-KR" sz="2000" dirty="0"/>
              <a:t>final</a:t>
            </a:r>
            <a:r>
              <a:rPr lang="ko-KR" altLang="en-US" sz="2000" dirty="0"/>
              <a:t> 키워드 사용</a:t>
            </a:r>
            <a:endParaRPr lang="en-US" altLang="ko-KR" sz="2000" dirty="0"/>
          </a:p>
          <a:p>
            <a:pPr lvl="1"/>
            <a:r>
              <a:rPr lang="ko-KR" altLang="en-US" sz="2000" dirty="0"/>
              <a:t>값 변경 불가</a:t>
            </a:r>
            <a:endParaRPr lang="en-US" altLang="ko-KR" sz="2000" dirty="0"/>
          </a:p>
          <a:p>
            <a:pPr lvl="1"/>
            <a:r>
              <a:rPr lang="ko-KR" altLang="en-US" sz="2000" dirty="0"/>
              <a:t>선언 시 초기값 지정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r>
              <a:rPr lang="ko-KR" altLang="en-US" sz="2400" dirty="0"/>
              <a:t>상수 선언 사례</a:t>
            </a:r>
            <a:endParaRPr lang="en-US" altLang="ko-KR" sz="2400" dirty="0"/>
          </a:p>
          <a:p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FC524A59-6F2F-46A2-90A7-6252D73E81F4}"/>
              </a:ext>
            </a:extLst>
          </p:cNvPr>
          <p:cNvSpPr txBox="1"/>
          <p:nvPr/>
        </p:nvSpPr>
        <p:spPr>
          <a:xfrm>
            <a:off x="1359391" y="5373216"/>
            <a:ext cx="300039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final double PI = 3.141592;</a:t>
            </a:r>
          </a:p>
          <a:p>
            <a:r>
              <a:rPr lang="en-US" altLang="ko-KR" sz="1600" dirty="0"/>
              <a:t>final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LENGTH = 20; 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2178A660-A626-43B0-9007-0EC9E5DEC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18" y="2996952"/>
            <a:ext cx="6877050" cy="160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53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10. </a:t>
            </a:r>
            <a:r>
              <a:rPr lang="ko-KR" altLang="en-US" dirty="0"/>
              <a:t>변수의 초기화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80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변수의 초기화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3.3. </a:t>
            </a:r>
            <a:r>
              <a:rPr lang="ko-KR" altLang="en-US" dirty="0"/>
              <a:t>변수의 초기화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6" y="1340769"/>
            <a:ext cx="8564563" cy="189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891" y="3717032"/>
            <a:ext cx="8533606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모서리가 둥근 사각형 설명선 3"/>
          <p:cNvSpPr/>
          <p:nvPr/>
        </p:nvSpPr>
        <p:spPr>
          <a:xfrm>
            <a:off x="5577070" y="2132857"/>
            <a:ext cx="2262251" cy="864096"/>
          </a:xfrm>
          <a:prstGeom prst="wedgeRoundRectCallout">
            <a:avLst>
              <a:gd name="adj1" fmla="val -80681"/>
              <a:gd name="adj2" fmla="val -718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지역변수는 사용하기 전에 반드시 초기화 해야 함</a:t>
            </a: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4718974" y="5229201"/>
            <a:ext cx="3276364" cy="679277"/>
          </a:xfrm>
          <a:prstGeom prst="wedgeRoundRectCallout">
            <a:avLst>
              <a:gd name="adj1" fmla="val -65739"/>
              <a:gd name="adj2" fmla="val -30909"/>
              <a:gd name="adj3" fmla="val 1666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멤버변수는 사용하기 전에  </a:t>
            </a:r>
            <a:r>
              <a:rPr lang="ko-KR" altLang="en-US" sz="1600"/>
              <a:t>초기화 하기 않아도 기본값으로 초기화 됨</a:t>
            </a:r>
            <a:endParaRPr lang="ko-KR" altLang="en-US" sz="1600" dirty="0"/>
          </a:p>
        </p:txBody>
      </p:sp>
      <p:sp>
        <p:nvSpPr>
          <p:cNvPr id="5" name="TextBox 4"/>
          <p:cNvSpPr txBox="1"/>
          <p:nvPr/>
        </p:nvSpPr>
        <p:spPr>
          <a:xfrm>
            <a:off x="2794911" y="2170179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지역변수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24157" y="4265103"/>
            <a:ext cx="1952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FF0000"/>
                </a:solidFill>
              </a:rPr>
              <a:t>멤버변수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인스턴스 변수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62125" y="4494520"/>
            <a:ext cx="17908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solidFill>
                  <a:srgbClr val="FF0000"/>
                </a:solidFill>
              </a:rPr>
              <a:t>멤버변수</a:t>
            </a:r>
            <a:r>
              <a:rPr lang="en-US" altLang="ko-KR" sz="1400" dirty="0">
                <a:solidFill>
                  <a:srgbClr val="FF0000"/>
                </a:solidFill>
              </a:rPr>
              <a:t>(</a:t>
            </a:r>
            <a:r>
              <a:rPr lang="ko-KR" altLang="en-US" sz="1400" dirty="0">
                <a:solidFill>
                  <a:srgbClr val="FF0000"/>
                </a:solidFill>
              </a:rPr>
              <a:t>클래스 변수</a:t>
            </a:r>
            <a:r>
              <a:rPr lang="en-US" altLang="ko-KR" sz="1400" dirty="0">
                <a:solidFill>
                  <a:srgbClr val="FF0000"/>
                </a:solidFill>
              </a:rPr>
              <a:t>)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5" idx="1"/>
          </p:cNvCxnSpPr>
          <p:nvPr/>
        </p:nvCxnSpPr>
        <p:spPr>
          <a:xfrm flipH="1" flipV="1">
            <a:off x="2320268" y="2324067"/>
            <a:ext cx="474643" cy="1"/>
          </a:xfrm>
          <a:prstGeom prst="straightConnector1">
            <a:avLst/>
          </a:prstGeom>
          <a:ln>
            <a:solidFill>
              <a:srgbClr val="F30B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 flipV="1">
            <a:off x="2018633" y="4418991"/>
            <a:ext cx="474643" cy="1"/>
          </a:xfrm>
          <a:prstGeom prst="straightConnector1">
            <a:avLst/>
          </a:prstGeom>
          <a:ln>
            <a:solidFill>
              <a:srgbClr val="F30B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 flipV="1">
            <a:off x="2704089" y="4674537"/>
            <a:ext cx="474643" cy="1"/>
          </a:xfrm>
          <a:prstGeom prst="straightConnector1">
            <a:avLst/>
          </a:prstGeom>
          <a:ln>
            <a:solidFill>
              <a:srgbClr val="F30B5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31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플랫폼 종속성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E72D2363-EA73-4443-9FBE-4CA36AFD5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574" y="3902029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xmlns="" id="{1809747C-7DEE-4A98-B0D5-6EB7415C5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1537" y="3886647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A56A1EA-EC19-49BD-9B90-64E89BEFDAD8}"/>
              </a:ext>
            </a:extLst>
          </p:cNvPr>
          <p:cNvSpPr txBox="1"/>
          <p:nvPr/>
        </p:nvSpPr>
        <p:spPr>
          <a:xfrm>
            <a:off x="928662" y="5143512"/>
            <a:ext cx="1785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943E404-4ADE-4ECE-A959-7AE2FB7F304B}"/>
              </a:ext>
            </a:extLst>
          </p:cNvPr>
          <p:cNvSpPr txBox="1"/>
          <p:nvPr/>
        </p:nvSpPr>
        <p:spPr>
          <a:xfrm>
            <a:off x="3071802" y="5429264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11" name="한쪽 모서리가 잘린 사각형 9">
            <a:extLst>
              <a:ext uri="{FF2B5EF4-FFF2-40B4-BE49-F238E27FC236}">
                <a16:creationId xmlns:a16="http://schemas.microsoft.com/office/drawing/2014/main" xmlns="" id="{BBD8ED43-5500-4EF8-ABE1-9D7B51A73FE8}"/>
              </a:ext>
            </a:extLst>
          </p:cNvPr>
          <p:cNvSpPr/>
          <p:nvPr/>
        </p:nvSpPr>
        <p:spPr>
          <a:xfrm>
            <a:off x="3500430" y="2143116"/>
            <a:ext cx="1431610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C/C++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응용 프로그램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96F8470E-116D-492B-9153-1D047ACAC676}"/>
              </a:ext>
            </a:extLst>
          </p:cNvPr>
          <p:cNvCxnSpPr>
            <a:endCxn id="11" idx="2"/>
          </p:cNvCxnSpPr>
          <p:nvPr/>
        </p:nvCxnSpPr>
        <p:spPr>
          <a:xfrm>
            <a:off x="2214546" y="2428868"/>
            <a:ext cx="1285884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 11">
            <a:extLst>
              <a:ext uri="{FF2B5EF4-FFF2-40B4-BE49-F238E27FC236}">
                <a16:creationId xmlns:a16="http://schemas.microsoft.com/office/drawing/2014/main" xmlns="" id="{3EDBF094-677E-4887-96E6-49BA5C7691BE}"/>
              </a:ext>
            </a:extLst>
          </p:cNvPr>
          <p:cNvSpPr/>
          <p:nvPr/>
        </p:nvSpPr>
        <p:spPr>
          <a:xfrm>
            <a:off x="1960465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2">
            <a:extLst>
              <a:ext uri="{FF2B5EF4-FFF2-40B4-BE49-F238E27FC236}">
                <a16:creationId xmlns:a16="http://schemas.microsoft.com/office/drawing/2014/main" xmlns="" id="{55A29486-BCE0-42FF-92E9-8DC4278B1E9B}"/>
              </a:ext>
            </a:extLst>
          </p:cNvPr>
          <p:cNvSpPr/>
          <p:nvPr/>
        </p:nvSpPr>
        <p:spPr>
          <a:xfrm>
            <a:off x="3849897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3">
            <a:extLst>
              <a:ext uri="{FF2B5EF4-FFF2-40B4-BE49-F238E27FC236}">
                <a16:creationId xmlns:a16="http://schemas.microsoft.com/office/drawing/2014/main" xmlns="" id="{B1BBC955-B8A8-4221-BFF4-B0250B4E67F4}"/>
              </a:ext>
            </a:extLst>
          </p:cNvPr>
          <p:cNvSpPr/>
          <p:nvPr/>
        </p:nvSpPr>
        <p:spPr>
          <a:xfrm>
            <a:off x="4025238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27567A4-B454-4639-A9A0-8D7ECECF3FF3}"/>
              </a:ext>
            </a:extLst>
          </p:cNvPr>
          <p:cNvSpPr txBox="1"/>
          <p:nvPr/>
        </p:nvSpPr>
        <p:spPr>
          <a:xfrm>
            <a:off x="2096607" y="321468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4B23CE7E-C6A0-4080-A1FA-6EA321FD4464}"/>
              </a:ext>
            </a:extLst>
          </p:cNvPr>
          <p:cNvSpPr txBox="1"/>
          <p:nvPr/>
        </p:nvSpPr>
        <p:spPr>
          <a:xfrm>
            <a:off x="2935601" y="3422244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3684354-0DE5-4C97-8516-206D6A349ACB}"/>
              </a:ext>
            </a:extLst>
          </p:cNvPr>
          <p:cNvSpPr txBox="1"/>
          <p:nvPr/>
        </p:nvSpPr>
        <p:spPr>
          <a:xfrm>
            <a:off x="4838110" y="3174952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실행되지</a:t>
            </a:r>
            <a:endParaRPr lang="en-US" altLang="ko-KR" sz="1400" dirty="0"/>
          </a:p>
          <a:p>
            <a:r>
              <a:rPr lang="ko-KR" altLang="en-US" sz="1400" dirty="0"/>
              <a:t> 않음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57FB54A-47D0-477F-81AE-A9C8EB9F4D1D}"/>
              </a:ext>
            </a:extLst>
          </p:cNvPr>
          <p:cNvSpPr txBox="1"/>
          <p:nvPr/>
        </p:nvSpPr>
        <p:spPr>
          <a:xfrm>
            <a:off x="2071670" y="1571612"/>
            <a:ext cx="1785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</a:t>
            </a:r>
            <a:r>
              <a:rPr lang="en-US" altLang="ko-KR" sz="1400" dirty="0"/>
              <a:t> CPU</a:t>
            </a:r>
            <a:r>
              <a:rPr lang="ko-KR" altLang="en-US" sz="1400" dirty="0"/>
              <a:t>를 가진</a:t>
            </a:r>
            <a:endParaRPr lang="en-US" altLang="ko-KR" sz="1400" dirty="0"/>
          </a:p>
          <a:p>
            <a:r>
              <a:rPr lang="ko-KR" altLang="en-US" sz="1400" dirty="0" err="1"/>
              <a:t>리눅스</a:t>
            </a:r>
            <a:r>
              <a:rPr lang="ko-KR" altLang="en-US" sz="1400" dirty="0"/>
              <a:t> 환경에서</a:t>
            </a:r>
            <a:endParaRPr lang="en-US" altLang="ko-KR" sz="1400" dirty="0"/>
          </a:p>
          <a:p>
            <a:r>
              <a:rPr lang="ko-KR" altLang="en-US" sz="1400" dirty="0"/>
              <a:t>개발</a:t>
            </a:r>
          </a:p>
        </p:txBody>
      </p:sp>
      <p:sp>
        <p:nvSpPr>
          <p:cNvPr id="20" name="곱셈 기호 22">
            <a:extLst>
              <a:ext uri="{FF2B5EF4-FFF2-40B4-BE49-F238E27FC236}">
                <a16:creationId xmlns:a16="http://schemas.microsoft.com/office/drawing/2014/main" xmlns="" id="{44ADB656-978A-400B-B68C-825DA8BA7FD5}"/>
              </a:ext>
            </a:extLst>
          </p:cNvPr>
          <p:cNvSpPr/>
          <p:nvPr/>
        </p:nvSpPr>
        <p:spPr>
          <a:xfrm>
            <a:off x="4500562" y="3214686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곱셈 기호 23">
            <a:extLst>
              <a:ext uri="{FF2B5EF4-FFF2-40B4-BE49-F238E27FC236}">
                <a16:creationId xmlns:a16="http://schemas.microsoft.com/office/drawing/2014/main" xmlns="" id="{04D89A9C-B96F-4DB9-A3BD-2F3937BA58A7}"/>
              </a:ext>
            </a:extLst>
          </p:cNvPr>
          <p:cNvSpPr/>
          <p:nvPr/>
        </p:nvSpPr>
        <p:spPr>
          <a:xfrm>
            <a:off x="3714744" y="3357562"/>
            <a:ext cx="357190" cy="428628"/>
          </a:xfrm>
          <a:prstGeom prst="mathMultiply">
            <a:avLst>
              <a:gd name="adj1" fmla="val 1531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0D21792-F3D5-4BB1-8426-3129B773A2F6}"/>
              </a:ext>
            </a:extLst>
          </p:cNvPr>
          <p:cNvSpPr txBox="1"/>
          <p:nvPr/>
        </p:nvSpPr>
        <p:spPr>
          <a:xfrm>
            <a:off x="5048717" y="1511186"/>
            <a:ext cx="3861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플랫폼 </a:t>
            </a:r>
            <a:r>
              <a:rPr lang="en-US" altLang="ko-KR" sz="1400" dirty="0">
                <a:solidFill>
                  <a:srgbClr val="0070C0"/>
                </a:solidFill>
              </a:rPr>
              <a:t>= </a:t>
            </a:r>
            <a:r>
              <a:rPr lang="ko-KR" altLang="en-US" sz="1400" dirty="0">
                <a:solidFill>
                  <a:srgbClr val="0070C0"/>
                </a:solidFill>
              </a:rPr>
              <a:t>하드웨어 플랫폼 </a:t>
            </a:r>
            <a:r>
              <a:rPr lang="en-US" altLang="ko-KR" sz="1400" dirty="0">
                <a:solidFill>
                  <a:srgbClr val="0070C0"/>
                </a:solidFill>
              </a:rPr>
              <a:t>+ </a:t>
            </a:r>
            <a:r>
              <a:rPr lang="ko-KR" altLang="en-US" sz="1400" dirty="0">
                <a:solidFill>
                  <a:srgbClr val="0070C0"/>
                </a:solidFill>
              </a:rPr>
              <a:t>운영체제 플랫폼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E611DB8B-2461-46D7-B9FF-070FCC1D63EC}"/>
              </a:ext>
            </a:extLst>
          </p:cNvPr>
          <p:cNvSpPr txBox="1"/>
          <p:nvPr/>
        </p:nvSpPr>
        <p:spPr>
          <a:xfrm>
            <a:off x="5400770" y="1951814"/>
            <a:ext cx="3127779" cy="95410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프로그램의 플랫폼 호환성 없는 이유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기계어가 </a:t>
            </a:r>
            <a:r>
              <a:rPr lang="en-US" altLang="ko-KR" sz="1400" dirty="0">
                <a:solidFill>
                  <a:srgbClr val="0070C0"/>
                </a:solidFill>
              </a:rPr>
              <a:t>CPU</a:t>
            </a:r>
            <a:r>
              <a:rPr lang="ko-KR" altLang="en-US" sz="1400" dirty="0">
                <a:solidFill>
                  <a:srgbClr val="0070C0"/>
                </a:solidFill>
              </a:rPr>
              <a:t>마다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운영체제마다 </a:t>
            </a:r>
            <a:r>
              <a:rPr lang="en-US" altLang="ko-KR" sz="1400" dirty="0">
                <a:solidFill>
                  <a:srgbClr val="0070C0"/>
                </a:solidFill>
              </a:rPr>
              <a:t>API</a:t>
            </a:r>
            <a:r>
              <a:rPr lang="ko-KR" altLang="en-US" sz="1400" dirty="0">
                <a:solidFill>
                  <a:srgbClr val="0070C0"/>
                </a:solidFill>
              </a:rPr>
              <a:t> 다름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>
                <a:solidFill>
                  <a:srgbClr val="0070C0"/>
                </a:solidFill>
              </a:rPr>
              <a:t> 운영체제마다 실행파일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형식 다름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69E0352-7601-49CC-828E-23D725FBC840}"/>
              </a:ext>
            </a:extLst>
          </p:cNvPr>
          <p:cNvSpPr txBox="1"/>
          <p:nvPr/>
        </p:nvSpPr>
        <p:spPr>
          <a:xfrm>
            <a:off x="5228345" y="4871346"/>
            <a:ext cx="2439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/>
              <a:t>윈도우 노트북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xmlns="" id="{8D56FEA6-E437-4BFE-87C6-AB234D419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1" y="4198757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xmlns="" id="{DB4A5EF0-29FE-44C2-946C-4585D8C83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14" y="1448845"/>
            <a:ext cx="1469693" cy="153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366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/>
              <a:t>형 변환</a:t>
            </a:r>
            <a:endParaRPr lang="en-US" altLang="ko-KR" dirty="0"/>
          </a:p>
        </p:txBody>
      </p:sp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194450E4-4F9B-4987-B19A-3DE59F7D3002}"/>
              </a:ext>
            </a:extLst>
          </p:cNvPr>
          <p:cNvSpPr txBox="1">
            <a:spLocks/>
          </p:cNvSpPr>
          <p:nvPr/>
        </p:nvSpPr>
        <p:spPr>
          <a:xfrm>
            <a:off x="611560" y="1196752"/>
            <a:ext cx="8153400" cy="5040560"/>
          </a:xfrm>
          <a:prstGeom prst="rect">
            <a:avLst/>
          </a:prstGeom>
        </p:spPr>
        <p:txBody>
          <a:bodyPr/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/>
              <a:t>자동타입 변환이 발생하는 경우</a:t>
            </a:r>
            <a:endParaRPr lang="en-US" altLang="ko-KR" sz="2400"/>
          </a:p>
          <a:p>
            <a:pPr lvl="1"/>
            <a:r>
              <a:rPr lang="ko-KR" altLang="en-US" sz="2000"/>
              <a:t>원래의 타입보다 큰 자료타입으로 바뀔 때</a:t>
            </a:r>
            <a:endParaRPr lang="en-US" altLang="ko-KR" sz="2000"/>
          </a:p>
          <a:p>
            <a:pPr lvl="1"/>
            <a:endParaRPr lang="en-US" altLang="ko-KR" sz="2000"/>
          </a:p>
          <a:p>
            <a:pPr lvl="1"/>
            <a:endParaRPr lang="en-US" altLang="ko-KR" sz="2000"/>
          </a:p>
          <a:p>
            <a:pPr lvl="1"/>
            <a:r>
              <a:rPr lang="ko-KR" altLang="en-US" sz="2000"/>
              <a:t>원본 데이터 그대로 보존</a:t>
            </a:r>
            <a:endParaRPr lang="en-US" altLang="ko-KR" sz="2000"/>
          </a:p>
          <a:p>
            <a:r>
              <a:rPr lang="ko-KR" altLang="en-US" sz="2400"/>
              <a:t>자동 타입 변환 사례</a:t>
            </a:r>
            <a:endParaRPr lang="en-US" altLang="ko-KR" sz="2400"/>
          </a:p>
          <a:p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408C629-72A5-4B86-8ACB-D2ADABB28344}"/>
              </a:ext>
            </a:extLst>
          </p:cNvPr>
          <p:cNvSpPr txBox="1"/>
          <p:nvPr/>
        </p:nvSpPr>
        <p:spPr>
          <a:xfrm>
            <a:off x="1417654" y="2185119"/>
            <a:ext cx="6034666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byte &gt;&gt; short/char &gt;&gt;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&gt;&gt; long &gt;&gt; float &gt;&gt; double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7EF039E-E38A-4263-8581-9F6B4A6AD6AD}"/>
              </a:ext>
            </a:extLst>
          </p:cNvPr>
          <p:cNvSpPr txBox="1"/>
          <p:nvPr/>
        </p:nvSpPr>
        <p:spPr>
          <a:xfrm>
            <a:off x="3275856" y="3977182"/>
            <a:ext cx="5544616" cy="938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long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;</a:t>
            </a:r>
          </a:p>
          <a:p>
            <a:r>
              <a:rPr lang="en-US" altLang="ko-KR" sz="1100" dirty="0" err="1"/>
              <a:t>int</a:t>
            </a:r>
            <a:r>
              <a:rPr lang="en-US" altLang="ko-KR" sz="1100" dirty="0"/>
              <a:t> n = 32555;</a:t>
            </a:r>
          </a:p>
          <a:p>
            <a:r>
              <a:rPr lang="en-US" altLang="ko-KR" sz="1100" dirty="0"/>
              <a:t>byte b = 25;</a:t>
            </a:r>
          </a:p>
          <a:p>
            <a:r>
              <a:rPr lang="en-US" altLang="ko-KR" sz="1100" b="1" dirty="0" err="1"/>
              <a:t>var</a:t>
            </a:r>
            <a:r>
              <a:rPr lang="en-US" altLang="ko-KR" sz="1100" b="1" dirty="0"/>
              <a:t> = n;</a:t>
            </a:r>
            <a:r>
              <a:rPr lang="en-US" altLang="ko-KR" sz="1100" dirty="0"/>
              <a:t> //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ko-KR" altLang="en-US" sz="1100" dirty="0"/>
              <a:t>타입에서 </a:t>
            </a:r>
            <a:r>
              <a:rPr lang="en-US" altLang="ko-KR" sz="1100" dirty="0"/>
              <a:t>long </a:t>
            </a:r>
            <a:r>
              <a:rPr lang="ko-KR" altLang="en-US" sz="1100" dirty="0"/>
              <a:t>타입으로 자동 변환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ko-KR" altLang="en-US" sz="1100" dirty="0"/>
              <a:t>값은 </a:t>
            </a:r>
            <a:r>
              <a:rPr lang="en-US" altLang="ko-KR" sz="1100" dirty="0"/>
              <a:t>32555</a:t>
            </a:r>
          </a:p>
          <a:p>
            <a:r>
              <a:rPr lang="en-US" altLang="ko-KR" sz="1100" b="1" dirty="0" err="1"/>
              <a:t>var</a:t>
            </a:r>
            <a:r>
              <a:rPr lang="en-US" altLang="ko-KR" sz="1100" b="1" dirty="0"/>
              <a:t> = b; </a:t>
            </a:r>
            <a:r>
              <a:rPr lang="en-US" altLang="ko-KR" sz="1100" dirty="0"/>
              <a:t>// byte </a:t>
            </a:r>
            <a:r>
              <a:rPr lang="ko-KR" altLang="en-US" sz="1100" dirty="0"/>
              <a:t>타입에서 </a:t>
            </a:r>
            <a:r>
              <a:rPr lang="en-US" altLang="ko-KR" sz="1100" dirty="0"/>
              <a:t>long </a:t>
            </a:r>
            <a:r>
              <a:rPr lang="ko-KR" altLang="en-US" sz="1100" dirty="0"/>
              <a:t>타입으로 자동 변환</a:t>
            </a:r>
            <a:r>
              <a:rPr lang="en-US" altLang="ko-KR" sz="1100" dirty="0"/>
              <a:t>. </a:t>
            </a:r>
            <a:r>
              <a:rPr lang="en-US" altLang="ko-KR" sz="1100" dirty="0" err="1"/>
              <a:t>var</a:t>
            </a:r>
            <a:r>
              <a:rPr lang="en-US" altLang="ko-KR" sz="1100" dirty="0"/>
              <a:t> </a:t>
            </a:r>
            <a:r>
              <a:rPr lang="ko-KR" altLang="en-US" sz="1100" dirty="0"/>
              <a:t>값은 </a:t>
            </a:r>
            <a:r>
              <a:rPr lang="en-US" altLang="ko-KR" sz="1100" dirty="0"/>
              <a:t>25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20828B3A-6C07-4622-A936-71E7093DC04A}"/>
              </a:ext>
            </a:extLst>
          </p:cNvPr>
          <p:cNvGrpSpPr/>
          <p:nvPr/>
        </p:nvGrpSpPr>
        <p:grpSpPr>
          <a:xfrm>
            <a:off x="193518" y="3823879"/>
            <a:ext cx="3605596" cy="2110013"/>
            <a:chOff x="337534" y="3451869"/>
            <a:chExt cx="3605596" cy="2110013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3D81B8C9-DE03-4E68-8F46-DEB9DD55FF4C}"/>
                </a:ext>
              </a:extLst>
            </p:cNvPr>
            <p:cNvSpPr txBox="1"/>
            <p:nvPr/>
          </p:nvSpPr>
          <p:spPr>
            <a:xfrm>
              <a:off x="1013770" y="3451869"/>
              <a:ext cx="252028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/>
                <a:t>byte a;</a:t>
              </a:r>
            </a:p>
            <a:p>
              <a:r>
                <a:rPr lang="en-US" altLang="ko-KR" sz="2400" dirty="0" err="1"/>
                <a:t>int</a:t>
              </a:r>
              <a:r>
                <a:rPr lang="ko-KR" altLang="en-US" sz="2400" dirty="0"/>
                <a:t> </a:t>
              </a:r>
              <a:r>
                <a:rPr lang="en-US" altLang="ko-KR" sz="2400" dirty="0"/>
                <a:t>price;</a:t>
              </a:r>
            </a:p>
            <a:p>
              <a:r>
                <a:rPr lang="en-US" altLang="ko-KR" sz="2400" dirty="0"/>
                <a:t>price     </a:t>
              </a:r>
              <a:r>
                <a:rPr lang="en-US" altLang="ko-KR" sz="2400" dirty="0">
                  <a:solidFill>
                    <a:srgbClr val="FF0000"/>
                  </a:solidFill>
                </a:rPr>
                <a:t>=     </a:t>
              </a:r>
              <a:r>
                <a:rPr lang="en-US" altLang="ko-KR" sz="2400" dirty="0"/>
                <a:t>a;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6185E0F-F085-4C11-8A5E-6A8810193079}"/>
                </a:ext>
              </a:extLst>
            </p:cNvPr>
            <p:cNvSpPr txBox="1"/>
            <p:nvPr/>
          </p:nvSpPr>
          <p:spPr>
            <a:xfrm>
              <a:off x="1475656" y="5300271"/>
              <a:ext cx="1224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0070C0"/>
                  </a:solidFill>
                </a:rPr>
                <a:t>자동타입변환</a:t>
              </a:r>
              <a:endParaRPr lang="en-US" altLang="ko-KR" sz="1050" dirty="0">
                <a:solidFill>
                  <a:srgbClr val="0070C0"/>
                </a:solidFill>
              </a:endParaRPr>
            </a:p>
          </p:txBody>
        </p:sp>
        <p:cxnSp>
          <p:nvCxnSpPr>
            <p:cNvPr id="13" name="꺾인 연결선 7">
              <a:extLst>
                <a:ext uri="{FF2B5EF4-FFF2-40B4-BE49-F238E27FC236}">
                  <a16:creationId xmlns:a16="http://schemas.microsoft.com/office/drawing/2014/main" xmlns="" id="{5EBCF18E-959F-4BC7-95D6-96D8F1B828B6}"/>
                </a:ext>
              </a:extLst>
            </p:cNvPr>
            <p:cNvCxnSpPr/>
            <p:nvPr/>
          </p:nvCxnSpPr>
          <p:spPr>
            <a:xfrm rot="5400000" flipH="1" flipV="1">
              <a:off x="1872494" y="4975441"/>
              <a:ext cx="648072" cy="1588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5C4764F7-0B9E-4EB0-89B9-2DB246A61D07}"/>
                </a:ext>
              </a:extLst>
            </p:cNvPr>
            <p:cNvSpPr txBox="1"/>
            <p:nvPr/>
          </p:nvSpPr>
          <p:spPr>
            <a:xfrm>
              <a:off x="2555776" y="5300271"/>
              <a:ext cx="13873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 dirty="0">
                  <a:solidFill>
                    <a:srgbClr val="0070C0"/>
                  </a:solidFill>
                </a:rPr>
                <a:t>바이트타입 변수</a:t>
              </a:r>
              <a:endParaRPr lang="en-US" altLang="ko-KR" sz="1050" dirty="0">
                <a:solidFill>
                  <a:srgbClr val="0070C0"/>
                </a:solidFill>
              </a:endParaRPr>
            </a:p>
          </p:txBody>
        </p:sp>
        <p:cxnSp>
          <p:nvCxnSpPr>
            <p:cNvPr id="15" name="꺾인 연결선 9">
              <a:extLst>
                <a:ext uri="{FF2B5EF4-FFF2-40B4-BE49-F238E27FC236}">
                  <a16:creationId xmlns:a16="http://schemas.microsoft.com/office/drawing/2014/main" xmlns="" id="{3B3230AE-3BE1-420A-A928-35335B1620C0}"/>
                </a:ext>
              </a:extLst>
            </p:cNvPr>
            <p:cNvCxnSpPr/>
            <p:nvPr/>
          </p:nvCxnSpPr>
          <p:spPr>
            <a:xfrm rot="16200000" flipV="1">
              <a:off x="2501770" y="4850221"/>
              <a:ext cx="648072" cy="252028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xmlns="" id="{0C7EE77E-0F99-46AE-B96A-7E130D66497B}"/>
                </a:ext>
              </a:extLst>
            </p:cNvPr>
            <p:cNvCxnSpPr/>
            <p:nvPr/>
          </p:nvCxnSpPr>
          <p:spPr>
            <a:xfrm>
              <a:off x="1979712" y="4652199"/>
              <a:ext cx="432048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xmlns="" id="{FB9975A1-7A30-4412-A52C-6F1D589B30D4}"/>
                </a:ext>
              </a:extLst>
            </p:cNvPr>
            <p:cNvCxnSpPr/>
            <p:nvPr/>
          </p:nvCxnSpPr>
          <p:spPr>
            <a:xfrm>
              <a:off x="2555776" y="4652199"/>
              <a:ext cx="288032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xmlns="" id="{10D54765-E3B8-4296-A45F-F622158F42B6}"/>
                </a:ext>
              </a:extLst>
            </p:cNvPr>
            <p:cNvCxnSpPr/>
            <p:nvPr/>
          </p:nvCxnSpPr>
          <p:spPr>
            <a:xfrm>
              <a:off x="1043608" y="4652199"/>
              <a:ext cx="720080" cy="0"/>
            </a:xfrm>
            <a:prstGeom prst="line">
              <a:avLst/>
            </a:prstGeom>
            <a:grpFill/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꺾인 연결선 14">
              <a:extLst>
                <a:ext uri="{FF2B5EF4-FFF2-40B4-BE49-F238E27FC236}">
                  <a16:creationId xmlns:a16="http://schemas.microsoft.com/office/drawing/2014/main" xmlns="" id="{EBE46C33-B89E-4DBE-BE70-2C3454606633}"/>
                </a:ext>
              </a:extLst>
            </p:cNvPr>
            <p:cNvCxnSpPr/>
            <p:nvPr/>
          </p:nvCxnSpPr>
          <p:spPr>
            <a:xfrm rot="5400000" flipH="1" flipV="1">
              <a:off x="935597" y="4832220"/>
              <a:ext cx="648072" cy="288031"/>
            </a:xfrm>
            <a:prstGeom prst="bentConnector3">
              <a:avLst>
                <a:gd name="adj1" fmla="val 50000"/>
              </a:avLst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4E8CFC70-3A46-43B5-9182-758D17DCCDE9}"/>
                </a:ext>
              </a:extLst>
            </p:cNvPr>
            <p:cNvSpPr txBox="1"/>
            <p:nvPr/>
          </p:nvSpPr>
          <p:spPr>
            <a:xfrm>
              <a:off x="337534" y="5300272"/>
              <a:ext cx="122413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50">
                  <a:solidFill>
                    <a:srgbClr val="0070C0"/>
                  </a:solidFill>
                </a:rPr>
                <a:t>정수타입 </a:t>
              </a:r>
              <a:r>
                <a:rPr lang="ko-KR" altLang="en-US" sz="1050" dirty="0">
                  <a:solidFill>
                    <a:srgbClr val="0070C0"/>
                  </a:solidFill>
                </a:rPr>
                <a:t>변수</a:t>
              </a:r>
              <a:endParaRPr lang="en-US" altLang="ko-KR" sz="1050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020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/>
              <a:t>형 변환</a:t>
            </a:r>
            <a:endParaRPr lang="en-US" altLang="ko-KR" dirty="0"/>
          </a:p>
        </p:txBody>
      </p:sp>
      <p:sp>
        <p:nvSpPr>
          <p:cNvPr id="6" name="직사각형 5"/>
          <p:cNvSpPr/>
          <p:nvPr/>
        </p:nvSpPr>
        <p:spPr>
          <a:xfrm>
            <a:off x="272480" y="1196753"/>
            <a:ext cx="8424936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작은 크기 변수 값을 큰 크기를 갖는 변수에 저장할 경우에는 자동 형 변환이 발생</a:t>
            </a:r>
            <a:endParaRPr lang="en-US" altLang="ko-KR" sz="1600" dirty="0"/>
          </a:p>
          <a:p>
            <a:pPr lvl="1"/>
            <a:r>
              <a:rPr lang="en-US" altLang="ko-KR" sz="1600" dirty="0"/>
              <a:t>byte a = 10;</a:t>
            </a:r>
          </a:p>
          <a:p>
            <a:pPr lvl="1"/>
            <a:r>
              <a:rPr lang="en-US" altLang="ko-KR" sz="1600" dirty="0" err="1"/>
              <a:t>int</a:t>
            </a:r>
            <a:r>
              <a:rPr lang="en-US" altLang="ko-KR" sz="1600" dirty="0"/>
              <a:t> b = a; //promotion</a:t>
            </a:r>
          </a:p>
          <a:p>
            <a:pPr lvl="1"/>
            <a:endParaRPr lang="en-US" altLang="ko-KR" sz="1600" dirty="0"/>
          </a:p>
          <a:p>
            <a:r>
              <a:rPr lang="ko-KR" altLang="en-US" sz="1600" dirty="0"/>
              <a:t>큰 크기 변수의 값을 작은 크기 변수에 저장할 경우에는 명시적 형 변환을 해야 한다</a:t>
            </a:r>
            <a:r>
              <a:rPr lang="en-US" altLang="ko-KR" sz="1600" dirty="0"/>
              <a:t>.</a:t>
            </a:r>
          </a:p>
          <a:p>
            <a:pPr lvl="1"/>
            <a:r>
              <a:rPr lang="en-US" altLang="ko-KR" sz="1600" dirty="0" err="1"/>
              <a:t>int</a:t>
            </a:r>
            <a:r>
              <a:rPr lang="en-US" altLang="ko-KR" sz="1600" dirty="0"/>
              <a:t> a = 10;</a:t>
            </a:r>
          </a:p>
          <a:p>
            <a:pPr lvl="1"/>
            <a:r>
              <a:rPr lang="en-US" altLang="ko-KR" sz="1600" dirty="0"/>
              <a:t>byte b = a; //</a:t>
            </a:r>
            <a:r>
              <a:rPr lang="ko-KR" altLang="en-US" sz="1600" dirty="0"/>
              <a:t>에러</a:t>
            </a:r>
            <a:endParaRPr lang="en-US" altLang="ko-KR" sz="1600" dirty="0"/>
          </a:p>
          <a:p>
            <a:pPr lvl="1"/>
            <a:r>
              <a:rPr lang="en-US" altLang="ko-KR" sz="1600" dirty="0"/>
              <a:t>byte b = (byte) a; //type casting</a:t>
            </a:r>
          </a:p>
          <a:p>
            <a:pPr lvl="1"/>
            <a:endParaRPr lang="en-US" altLang="ko-KR" sz="1600" dirty="0"/>
          </a:p>
          <a:p>
            <a:pPr lvl="1"/>
            <a:endParaRPr lang="en-US" altLang="ko-KR" sz="1600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102" y="4725914"/>
            <a:ext cx="4808538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303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형변환</a:t>
            </a:r>
            <a:r>
              <a:rPr lang="ko-KR" altLang="en-US" dirty="0"/>
              <a:t> 예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/>
              <a:t>형 변환</a:t>
            </a:r>
            <a:endParaRPr lang="en-US" altLang="ko-K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9"/>
          <a:stretch/>
        </p:blipFill>
        <p:spPr bwMode="auto">
          <a:xfrm>
            <a:off x="1424608" y="1155081"/>
            <a:ext cx="7322201" cy="2054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607" y="3459336"/>
            <a:ext cx="7322201" cy="2628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5439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11. </a:t>
            </a:r>
            <a:r>
              <a:rPr lang="ko-KR" altLang="en-US" dirty="0"/>
              <a:t>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91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연산자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4.1. </a:t>
            </a:r>
            <a:r>
              <a:rPr lang="ko-KR" altLang="en-US" dirty="0"/>
              <a:t>연산자</a:t>
            </a:r>
          </a:p>
        </p:txBody>
      </p:sp>
      <p:graphicFrame>
        <p:nvGraphicFramePr>
          <p:cNvPr id="5" name="Group 8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23804188"/>
              </p:ext>
            </p:extLst>
          </p:nvPr>
        </p:nvGraphicFramePr>
        <p:xfrm>
          <a:off x="128465" y="1354258"/>
          <a:ext cx="6192688" cy="496855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42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9071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25947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196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우선 순위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연산자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연산자 설명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39242">
                <a:tc rowSpan="10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높음☝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우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선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순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위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400" u="none" strike="noStrike" cap="none" normalizeH="0" baseline="0" dirty="0">
                        <a:ln>
                          <a:noFill/>
                        </a:ln>
                        <a:effectLst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낮음☟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 ) [ ]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.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괄호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소수점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참조 연산자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9810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++, --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+, -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!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~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(type)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증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감 연산자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증가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감소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부호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논리 연산자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반전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비트 연산자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반전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형 변환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9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*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/, %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산술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곱셈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나눗셈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나머지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9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+, -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산술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덧셈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뺄셈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65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&lt;&lt;, &gt;&gt;, &gt;&gt;&gt;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비트 이동 연산자 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좌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우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, 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우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부호 포함</a:t>
                      </a: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))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58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&lt;, &lt;=, &gt;, &gt;=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==, !=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instanceof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비교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대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소 비교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비교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동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/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이 비교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type 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객체 형 비교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3924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&amp;, |, ^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비트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(AND, OR, XOR)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논리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(AND, OR, XOR)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9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&amp;&amp;, ||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논리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(Short Circuit)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962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?      :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논리연산자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(3</a:t>
                      </a:r>
                      <a:r>
                        <a:rPr kumimoji="0" lang="ko-KR" altLang="en-US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항 연산자</a:t>
                      </a:r>
                      <a:r>
                        <a:rPr kumimoji="0" lang="en-US" altLang="ko-KR" sz="14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)</a:t>
                      </a:r>
                      <a:endParaRPr kumimoji="0" lang="en-US" altLang="ko-KR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87848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+=, -=, *=, /=, %=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&lt;&lt;=, &gt;&gt;=, &gt;&gt;&gt;=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&amp;=, ^=, |=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대입 연산자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연산 후 대입 연산자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연산 후 대입 연산자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연산 후 대입 연산자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HY헤드라인M" pitchFamily="18" charset="-127"/>
                        <a:ea typeface="HY헤드라인M" pitchFamily="18" charset="-127"/>
                      </a:endParaRPr>
                    </a:p>
                  </a:txBody>
                  <a:tcPr marL="0" marR="0" marT="0" marB="0" anchor="ctr" horzOverflow="overflow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</a:tbl>
          </a:graphicData>
        </a:graphic>
      </p:graphicFrame>
      <p:sp>
        <p:nvSpPr>
          <p:cNvPr id="6" name="내용 개체 틀 7">
            <a:extLst>
              <a:ext uri="{FF2B5EF4-FFF2-40B4-BE49-F238E27FC236}">
                <a16:creationId xmlns:a16="http://schemas.microsoft.com/office/drawing/2014/main" xmlns="" id="{206BBE4F-6B0B-4A39-AD6B-1387B5495351}"/>
              </a:ext>
            </a:extLst>
          </p:cNvPr>
          <p:cNvSpPr txBox="1">
            <a:spLocks/>
          </p:cNvSpPr>
          <p:nvPr/>
        </p:nvSpPr>
        <p:spPr>
          <a:xfrm>
            <a:off x="6157594" y="1392004"/>
            <a:ext cx="3748406" cy="4930805"/>
          </a:xfrm>
          <a:prstGeom prst="rect">
            <a:avLst/>
          </a:prstGeom>
        </p:spPr>
        <p:txBody>
          <a:bodyPr>
            <a:normAutofit/>
          </a:bodyPr>
          <a:lstStyle>
            <a:lvl1pPr marL="342896" indent="-342896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41" indent="-285746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87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81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7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7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66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60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55" indent="-228597" algn="l" defTabSz="91439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/>
              <a:t>같은 우선순위의 연산자</a:t>
            </a:r>
            <a:endParaRPr lang="en-US" altLang="ko-KR" sz="1800" dirty="0"/>
          </a:p>
          <a:p>
            <a:pPr lvl="1"/>
            <a:r>
              <a:rPr lang="ko-KR" altLang="en-US" sz="1600" dirty="0"/>
              <a:t>왼쪽에서 오른쪽으로 처리</a:t>
            </a:r>
            <a:endParaRPr lang="en-US" altLang="ko-KR" sz="1600" dirty="0"/>
          </a:p>
          <a:p>
            <a:pPr lvl="1"/>
            <a:r>
              <a:rPr lang="ko-KR" altLang="en-US" sz="1600" dirty="0"/>
              <a:t>예외</a:t>
            </a:r>
            <a:r>
              <a:rPr lang="en-US" altLang="ko-KR" sz="1600" dirty="0"/>
              <a:t>)</a:t>
            </a:r>
            <a:r>
              <a:rPr lang="ko-KR" altLang="en-US" sz="1600" dirty="0"/>
              <a:t>오른쪽에서 왼쪽으로</a:t>
            </a:r>
            <a:endParaRPr lang="en-US" altLang="ko-KR" sz="1600" dirty="0"/>
          </a:p>
          <a:p>
            <a:pPr lvl="2"/>
            <a:r>
              <a:rPr lang="ko-KR" altLang="en-US" sz="1200" dirty="0"/>
              <a:t>대입 연산자</a:t>
            </a:r>
            <a:r>
              <a:rPr lang="en-US" altLang="ko-KR" sz="1200" dirty="0"/>
              <a:t>, --, ++, +,-(</a:t>
            </a:r>
            <a:r>
              <a:rPr lang="ko-KR" altLang="en-US" sz="1200" dirty="0"/>
              <a:t>양수 음수 부호</a:t>
            </a:r>
            <a:r>
              <a:rPr lang="en-US" altLang="ko-KR" sz="1200" dirty="0"/>
              <a:t>), !, </a:t>
            </a:r>
            <a:r>
              <a:rPr lang="ko-KR" altLang="en-US" sz="1200" dirty="0"/>
              <a:t>형 변환은 오른쪽에서 왼쪽으로 처리</a:t>
            </a:r>
            <a:endParaRPr lang="en-US" altLang="ko-KR" sz="1200" dirty="0"/>
          </a:p>
          <a:p>
            <a:r>
              <a:rPr lang="ko-KR" altLang="en-US" sz="1800" dirty="0"/>
              <a:t>괄호는 최우선순위</a:t>
            </a:r>
            <a:endParaRPr lang="en-US" altLang="ko-KR" sz="1800" dirty="0"/>
          </a:p>
          <a:p>
            <a:pPr lvl="1"/>
            <a:r>
              <a:rPr lang="ko-KR" altLang="en-US" sz="1600" dirty="0"/>
              <a:t>괄호가 다시 괄호를 포함한 경우는 가장 안쪽의 괄호부터 먼저 처리</a:t>
            </a: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84026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12. </a:t>
            </a: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554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증</a:t>
            </a:r>
            <a:r>
              <a:rPr lang="en-US" altLang="ko-KR" dirty="0"/>
              <a:t>/</a:t>
            </a:r>
            <a:r>
              <a:rPr lang="ko-KR" altLang="en-US" dirty="0"/>
              <a:t>감 연산자 </a:t>
            </a:r>
            <a:r>
              <a:rPr lang="en-US" altLang="ko-KR" dirty="0"/>
              <a:t>++ --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 </a:t>
            </a: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  <a:endParaRPr lang="en-US" altLang="ko-KR" dirty="0"/>
          </a:p>
        </p:txBody>
      </p:sp>
      <p:sp>
        <p:nvSpPr>
          <p:cNvPr id="3" name="직사각형 2"/>
          <p:cNvSpPr/>
          <p:nvPr/>
        </p:nvSpPr>
        <p:spPr>
          <a:xfrm>
            <a:off x="506506" y="1268761"/>
            <a:ext cx="842493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400" dirty="0"/>
              <a:t>증</a:t>
            </a:r>
            <a:r>
              <a:rPr lang="en-US" altLang="ko-KR" sz="1400" dirty="0"/>
              <a:t>/</a:t>
            </a:r>
            <a:r>
              <a:rPr lang="ko-KR" altLang="en-US" sz="1400" dirty="0"/>
              <a:t>감 연산자는 변수의 값을 </a:t>
            </a:r>
            <a:r>
              <a:rPr lang="en-US" altLang="ko-KR" sz="1400" dirty="0"/>
              <a:t>1</a:t>
            </a:r>
            <a:r>
              <a:rPr lang="ko-KR" altLang="en-US" sz="1400" dirty="0"/>
              <a:t>증가 또는 감소시킴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a = a+1; </a:t>
            </a:r>
            <a:r>
              <a:rPr lang="ko-KR" altLang="en-US" sz="1400" dirty="0"/>
              <a:t>보다 </a:t>
            </a:r>
            <a:r>
              <a:rPr lang="en-US" altLang="ko-KR" sz="1400" dirty="0"/>
              <a:t>a++;</a:t>
            </a:r>
            <a:r>
              <a:rPr lang="ko-KR" altLang="en-US" sz="1400" dirty="0"/>
              <a:t>이 연산속도가 빠름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++, --</a:t>
            </a:r>
            <a:r>
              <a:rPr lang="ko-KR" altLang="en-US" sz="1400" dirty="0"/>
              <a:t>는 변수의 앞에 오느냐</a:t>
            </a:r>
            <a:r>
              <a:rPr lang="en-US" altLang="ko-KR" sz="1400" dirty="0"/>
              <a:t>, </a:t>
            </a:r>
            <a:r>
              <a:rPr lang="ko-KR" altLang="en-US" sz="1400" dirty="0"/>
              <a:t>뒤에 오느냐에 따라 할당되는 주위 변수의 값이 달라질 수 있다</a:t>
            </a:r>
            <a:r>
              <a:rPr lang="en-US" altLang="ko-KR" sz="1400" dirty="0"/>
              <a:t>.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++	1 </a:t>
            </a:r>
            <a:r>
              <a:rPr lang="ko-KR" altLang="en-US" sz="1400" dirty="0"/>
              <a:t>증가시킴</a:t>
            </a:r>
            <a:endParaRPr lang="en-US" altLang="ko-KR" sz="1400" dirty="0"/>
          </a:p>
          <a:p>
            <a:pPr marL="285750" indent="-285750">
              <a:buFont typeface="Arial" pitchFamily="34" charset="0"/>
              <a:buChar char="•"/>
            </a:pPr>
            <a:r>
              <a:rPr lang="en-US" altLang="ko-KR" sz="1400" dirty="0"/>
              <a:t>--	1 </a:t>
            </a:r>
            <a:r>
              <a:rPr lang="ko-KR" altLang="en-US" sz="1400" dirty="0"/>
              <a:t>감소시킴</a:t>
            </a:r>
            <a:endParaRPr lang="en-US" altLang="ko-KR" sz="14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2654" y="2564905"/>
            <a:ext cx="6796778" cy="35818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5476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: </a:t>
            </a:r>
            <a:r>
              <a:rPr lang="ko-KR" altLang="en-US" dirty="0"/>
              <a:t>대입 연산자와 증감 연산자 사용하기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4.2. </a:t>
            </a: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  <a:endParaRPr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9B5536E-4D9C-40DB-A9D2-977A6B172B1D}"/>
              </a:ext>
            </a:extLst>
          </p:cNvPr>
          <p:cNvSpPr txBox="1"/>
          <p:nvPr/>
        </p:nvSpPr>
        <p:spPr>
          <a:xfrm>
            <a:off x="714474" y="1751816"/>
            <a:ext cx="5072098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UnaryOperator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 = 0;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 += 3; 									// 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 + 3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++); 	// 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 </a:t>
            </a:r>
            <a:r>
              <a:rPr lang="ko-KR" altLang="en-US" sz="1400" dirty="0"/>
              <a:t>출력 후 증가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(++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); 	// 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 </a:t>
            </a:r>
            <a:r>
              <a:rPr lang="ko-KR" altLang="en-US" sz="1400" dirty="0"/>
              <a:t>증가 후 출력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--); 		// 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 </a:t>
            </a:r>
            <a:r>
              <a:rPr lang="ko-KR" altLang="en-US" sz="1400" dirty="0"/>
              <a:t>출력 후 감소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(--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); 		// 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 </a:t>
            </a:r>
            <a:r>
              <a:rPr lang="ko-KR" altLang="en-US" sz="1400" dirty="0"/>
              <a:t>감소 후 출력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opr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DD76ED8-434D-491D-B697-E314A1958B44}"/>
              </a:ext>
            </a:extLst>
          </p:cNvPr>
          <p:cNvSpPr txBox="1"/>
          <p:nvPr/>
        </p:nvSpPr>
        <p:spPr>
          <a:xfrm>
            <a:off x="683568" y="126876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다음 소스의 실행 결과는 무엇인가</a:t>
            </a:r>
            <a:r>
              <a:rPr lang="en-US" altLang="ko-KR" dirty="0"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dirty="0">
              <a:solidFill>
                <a:schemeClr val="accent2">
                  <a:lumMod val="75000"/>
                </a:scheme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982CC26-C8A0-463F-B299-CB44C40ED634}"/>
              </a:ext>
            </a:extLst>
          </p:cNvPr>
          <p:cNvSpPr/>
          <p:nvPr/>
        </p:nvSpPr>
        <p:spPr>
          <a:xfrm>
            <a:off x="6075731" y="3044477"/>
            <a:ext cx="317526" cy="181588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3</a:t>
            </a:r>
          </a:p>
          <a:p>
            <a:r>
              <a:rPr lang="en-US" altLang="ko-KR" sz="1400" dirty="0">
                <a:latin typeface="+mj-lt"/>
              </a:rPr>
              <a:t>4</a:t>
            </a:r>
          </a:p>
          <a:p>
            <a:r>
              <a:rPr lang="en-US" altLang="ko-KR" sz="1400" dirty="0">
                <a:latin typeface="+mj-lt"/>
              </a:rPr>
              <a:t>5</a:t>
            </a:r>
          </a:p>
          <a:p>
            <a:r>
              <a:rPr lang="en-US" altLang="ko-KR" sz="1400" dirty="0">
                <a:latin typeface="+mj-lt"/>
              </a:rPr>
              <a:t>5</a:t>
            </a:r>
          </a:p>
          <a:p>
            <a:r>
              <a:rPr lang="en-US" altLang="ko-KR" sz="1400" dirty="0">
                <a:latin typeface="+mj-lt"/>
              </a:rPr>
              <a:t>5</a:t>
            </a:r>
          </a:p>
          <a:p>
            <a:r>
              <a:rPr lang="en-US" altLang="ko-KR" sz="1400" dirty="0">
                <a:latin typeface="+mj-lt"/>
              </a:rPr>
              <a:t>4</a:t>
            </a:r>
          </a:p>
          <a:p>
            <a:r>
              <a:rPr lang="en-US" altLang="ko-KR" sz="1400" dirty="0">
                <a:latin typeface="+mj-lt"/>
              </a:rPr>
              <a:t>3</a:t>
            </a:r>
          </a:p>
          <a:p>
            <a:r>
              <a:rPr lang="en-US" altLang="ko-KR" sz="1400" dirty="0">
                <a:latin typeface="+mj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91601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비트 반전과 논리 반전 연산자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4.2. </a:t>
            </a:r>
            <a:r>
              <a:rPr lang="ko-KR" altLang="en-US" dirty="0" err="1"/>
              <a:t>단항</a:t>
            </a:r>
            <a:r>
              <a:rPr lang="ko-KR" altLang="en-US" dirty="0"/>
              <a:t> 연산자</a:t>
            </a:r>
            <a:endParaRPr lang="en-US" altLang="ko-KR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515" y="1556793"/>
            <a:ext cx="8533606" cy="418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1515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13. 2</a:t>
            </a:r>
            <a:r>
              <a:rPr lang="ko-KR" altLang="en-US" dirty="0"/>
              <a:t>항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57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플랫폼 종속성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7" name="Picture 5">
            <a:extLst>
              <a:ext uri="{FF2B5EF4-FFF2-40B4-BE49-F238E27FC236}">
                <a16:creationId xmlns:a16="http://schemas.microsoft.com/office/drawing/2014/main" xmlns="" id="{B084FA7D-6184-43B3-BCCD-4AD2A0DD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0135" y="1572982"/>
            <a:ext cx="1335264" cy="1397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4">
            <a:extLst>
              <a:ext uri="{FF2B5EF4-FFF2-40B4-BE49-F238E27FC236}">
                <a16:creationId xmlns:a16="http://schemas.microsoft.com/office/drawing/2014/main" xmlns="" id="{2C4C5FE8-F7F8-40CD-8AF3-7E38454B7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677" y="3953053"/>
            <a:ext cx="978172" cy="9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803781DD-C307-4B4F-BE05-4A23381C31A8}"/>
              </a:ext>
            </a:extLst>
          </p:cNvPr>
          <p:cNvSpPr txBox="1"/>
          <p:nvPr/>
        </p:nvSpPr>
        <p:spPr>
          <a:xfrm>
            <a:off x="1767619" y="5443297"/>
            <a:ext cx="1949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 err="1"/>
              <a:t>리눅스</a:t>
            </a:r>
            <a:endParaRPr lang="ko-KR" altLang="en-US" sz="14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C19BC53B-FA2E-4D7B-9A8E-DEFF43A6E62E}"/>
              </a:ext>
            </a:extLst>
          </p:cNvPr>
          <p:cNvSpPr txBox="1"/>
          <p:nvPr/>
        </p:nvSpPr>
        <p:spPr>
          <a:xfrm>
            <a:off x="3911762" y="5892351"/>
            <a:ext cx="2071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Apple </a:t>
            </a:r>
            <a:r>
              <a:rPr lang="ko-KR" altLang="en-US" sz="1400" dirty="0"/>
              <a:t>사의 </a:t>
            </a:r>
            <a:r>
              <a:rPr lang="en-US" altLang="ko-KR" sz="1400" dirty="0"/>
              <a:t>MAC PC</a:t>
            </a:r>
            <a:endParaRPr lang="ko-KR" altLang="en-US" sz="1400" dirty="0"/>
          </a:p>
        </p:txBody>
      </p:sp>
      <p:sp>
        <p:nvSpPr>
          <p:cNvPr id="31" name="한쪽 모서리가 잘린 사각형 17">
            <a:extLst>
              <a:ext uri="{FF2B5EF4-FFF2-40B4-BE49-F238E27FC236}">
                <a16:creationId xmlns:a16="http://schemas.microsoft.com/office/drawing/2014/main" xmlns="" id="{CBA9E02C-49E8-4698-A09F-E55BC2556E64}"/>
              </a:ext>
            </a:extLst>
          </p:cNvPr>
          <p:cNvSpPr/>
          <p:nvPr/>
        </p:nvSpPr>
        <p:spPr>
          <a:xfrm>
            <a:off x="4310363" y="2143116"/>
            <a:ext cx="1368722" cy="571504"/>
          </a:xfrm>
          <a:prstGeom prst="snip1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자바 </a:t>
            </a:r>
            <a:endParaRPr lang="en-US" altLang="ko-KR" sz="1400" dirty="0">
              <a:solidFill>
                <a:schemeClr val="tx1"/>
              </a:solidFill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응용 프로그램</a:t>
            </a: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6288D416-7D50-4703-863E-36C286ACAA46}"/>
              </a:ext>
            </a:extLst>
          </p:cNvPr>
          <p:cNvCxnSpPr>
            <a:endCxn id="31" idx="2"/>
          </p:cNvCxnSpPr>
          <p:nvPr/>
        </p:nvCxnSpPr>
        <p:spPr>
          <a:xfrm>
            <a:off x="3810297" y="2428868"/>
            <a:ext cx="500066" cy="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자유형 24">
            <a:extLst>
              <a:ext uri="{FF2B5EF4-FFF2-40B4-BE49-F238E27FC236}">
                <a16:creationId xmlns:a16="http://schemas.microsoft.com/office/drawing/2014/main" xmlns="" id="{786DB903-6465-4201-AA50-7F5E9C729100}"/>
              </a:ext>
            </a:extLst>
          </p:cNvPr>
          <p:cNvSpPr/>
          <p:nvPr/>
        </p:nvSpPr>
        <p:spPr>
          <a:xfrm>
            <a:off x="2882840" y="2706483"/>
            <a:ext cx="2045109" cy="1415845"/>
          </a:xfrm>
          <a:custGeom>
            <a:avLst/>
            <a:gdLst>
              <a:gd name="connsiteX0" fmla="*/ 2045109 w 2045109"/>
              <a:gd name="connsiteY0" fmla="*/ 0 h 1415845"/>
              <a:gd name="connsiteX1" fmla="*/ 1130709 w 2045109"/>
              <a:gd name="connsiteY1" fmla="*/ 570271 h 1415845"/>
              <a:gd name="connsiteX2" fmla="*/ 353961 w 2045109"/>
              <a:gd name="connsiteY2" fmla="*/ 894736 h 1415845"/>
              <a:gd name="connsiteX3" fmla="*/ 0 w 2045109"/>
              <a:gd name="connsiteY3" fmla="*/ 1415845 h 14158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5109" h="1415845">
                <a:moveTo>
                  <a:pt x="2045109" y="0"/>
                </a:moveTo>
                <a:cubicBezTo>
                  <a:pt x="1728838" y="210574"/>
                  <a:pt x="1412567" y="421148"/>
                  <a:pt x="1130709" y="570271"/>
                </a:cubicBezTo>
                <a:cubicBezTo>
                  <a:pt x="848851" y="719394"/>
                  <a:pt x="542413" y="753807"/>
                  <a:pt x="353961" y="894736"/>
                </a:cubicBezTo>
                <a:cubicBezTo>
                  <a:pt x="165510" y="1035665"/>
                  <a:pt x="82755" y="1225755"/>
                  <a:pt x="0" y="141584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25">
            <a:extLst>
              <a:ext uri="{FF2B5EF4-FFF2-40B4-BE49-F238E27FC236}">
                <a16:creationId xmlns:a16="http://schemas.microsoft.com/office/drawing/2014/main" xmlns="" id="{25B4A348-D34D-458A-B9D2-61CD27101B1B}"/>
              </a:ext>
            </a:extLst>
          </p:cNvPr>
          <p:cNvSpPr/>
          <p:nvPr/>
        </p:nvSpPr>
        <p:spPr>
          <a:xfrm>
            <a:off x="4772272" y="2726149"/>
            <a:ext cx="150600" cy="1202918"/>
          </a:xfrm>
          <a:custGeom>
            <a:avLst/>
            <a:gdLst>
              <a:gd name="connsiteX0" fmla="*/ 175343 w 175343"/>
              <a:gd name="connsiteY0" fmla="*/ 0 h 1504335"/>
              <a:gd name="connsiteX1" fmla="*/ 8194 w 175343"/>
              <a:gd name="connsiteY1" fmla="*/ 688258 h 1504335"/>
              <a:gd name="connsiteX2" fmla="*/ 126181 w 175343"/>
              <a:gd name="connsiteY2" fmla="*/ 1504335 h 1504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343" h="1504335">
                <a:moveTo>
                  <a:pt x="175343" y="0"/>
                </a:moveTo>
                <a:cubicBezTo>
                  <a:pt x="95865" y="218768"/>
                  <a:pt x="16388" y="437536"/>
                  <a:pt x="8194" y="688258"/>
                </a:cubicBezTo>
                <a:cubicBezTo>
                  <a:pt x="0" y="938980"/>
                  <a:pt x="63090" y="1221657"/>
                  <a:pt x="126181" y="1504335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28">
            <a:extLst>
              <a:ext uri="{FF2B5EF4-FFF2-40B4-BE49-F238E27FC236}">
                <a16:creationId xmlns:a16="http://schemas.microsoft.com/office/drawing/2014/main" xmlns="" id="{41A5D0D6-38DE-4FA0-84C2-687D911C4566}"/>
              </a:ext>
            </a:extLst>
          </p:cNvPr>
          <p:cNvSpPr/>
          <p:nvPr/>
        </p:nvSpPr>
        <p:spPr>
          <a:xfrm>
            <a:off x="4947613" y="2735980"/>
            <a:ext cx="2046959" cy="1264524"/>
          </a:xfrm>
          <a:custGeom>
            <a:avLst/>
            <a:gdLst>
              <a:gd name="connsiteX0" fmla="*/ 0 w 1612490"/>
              <a:gd name="connsiteY0" fmla="*/ 0 h 1435510"/>
              <a:gd name="connsiteX1" fmla="*/ 353961 w 1612490"/>
              <a:gd name="connsiteY1" fmla="*/ 619432 h 1435510"/>
              <a:gd name="connsiteX2" fmla="*/ 894735 w 1612490"/>
              <a:gd name="connsiteY2" fmla="*/ 1150374 h 1435510"/>
              <a:gd name="connsiteX3" fmla="*/ 1612490 w 1612490"/>
              <a:gd name="connsiteY3" fmla="*/ 1435510 h 143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2490" h="1435510">
                <a:moveTo>
                  <a:pt x="0" y="0"/>
                </a:moveTo>
                <a:cubicBezTo>
                  <a:pt x="102419" y="213851"/>
                  <a:pt x="204839" y="427703"/>
                  <a:pt x="353961" y="619432"/>
                </a:cubicBezTo>
                <a:cubicBezTo>
                  <a:pt x="503083" y="811161"/>
                  <a:pt x="684980" y="1014361"/>
                  <a:pt x="894735" y="1150374"/>
                </a:cubicBezTo>
                <a:cubicBezTo>
                  <a:pt x="1104490" y="1286387"/>
                  <a:pt x="1358490" y="1360948"/>
                  <a:pt x="1612490" y="1435510"/>
                </a:cubicBezTo>
              </a:path>
            </a:pathLst>
          </a:custGeom>
          <a:ln w="19050">
            <a:solidFill>
              <a:srgbClr val="00B050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E51E7821-6278-496D-8181-FEB2B09FF41B}"/>
              </a:ext>
            </a:extLst>
          </p:cNvPr>
          <p:cNvSpPr txBox="1"/>
          <p:nvPr/>
        </p:nvSpPr>
        <p:spPr>
          <a:xfrm>
            <a:off x="2565417" y="3643314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344698AD-BFA9-4336-820B-87F69C2BF8EE}"/>
              </a:ext>
            </a:extLst>
          </p:cNvPr>
          <p:cNvSpPr txBox="1"/>
          <p:nvPr/>
        </p:nvSpPr>
        <p:spPr>
          <a:xfrm>
            <a:off x="4279929" y="3429000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09BD7883-5078-44D9-B5B3-FB0655F728BB}"/>
              </a:ext>
            </a:extLst>
          </p:cNvPr>
          <p:cNvSpPr txBox="1"/>
          <p:nvPr/>
        </p:nvSpPr>
        <p:spPr>
          <a:xfrm>
            <a:off x="6423069" y="3571876"/>
            <a:ext cx="6062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실행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2EFE98A9-185C-4B1A-B3E7-6FD1E923661F}"/>
              </a:ext>
            </a:extLst>
          </p:cNvPr>
          <p:cNvSpPr txBox="1"/>
          <p:nvPr/>
        </p:nvSpPr>
        <p:spPr>
          <a:xfrm>
            <a:off x="966991" y="2070019"/>
            <a:ext cx="1485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Write Once 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559DA8C7-ACC0-490C-BE7A-85BC67FD0AA6}"/>
              </a:ext>
            </a:extLst>
          </p:cNvPr>
          <p:cNvSpPr txBox="1"/>
          <p:nvPr/>
        </p:nvSpPr>
        <p:spPr>
          <a:xfrm>
            <a:off x="899592" y="3171766"/>
            <a:ext cx="17360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i="1" dirty="0">
                <a:solidFill>
                  <a:srgbClr val="0070C0"/>
                </a:solidFill>
              </a:rPr>
              <a:t>Run Anywhere!!</a:t>
            </a:r>
            <a:endParaRPr lang="ko-KR" altLang="en-US" sz="2000" b="1" i="1" dirty="0">
              <a:solidFill>
                <a:srgbClr val="0070C0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751956A-027C-4350-997E-26292824964D}"/>
              </a:ext>
            </a:extLst>
          </p:cNvPr>
          <p:cNvSpPr txBox="1"/>
          <p:nvPr/>
        </p:nvSpPr>
        <p:spPr>
          <a:xfrm>
            <a:off x="1975103" y="5072074"/>
            <a:ext cx="1447570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6401F501-6BB1-40DF-B927-25D3664960C5}"/>
              </a:ext>
            </a:extLst>
          </p:cNvPr>
          <p:cNvSpPr txBox="1"/>
          <p:nvPr/>
        </p:nvSpPr>
        <p:spPr>
          <a:xfrm>
            <a:off x="4172772" y="5488560"/>
            <a:ext cx="1464479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E3D79013-A06D-4023-B655-4744A6E5F457}"/>
              </a:ext>
            </a:extLst>
          </p:cNvPr>
          <p:cNvSpPr txBox="1"/>
          <p:nvPr/>
        </p:nvSpPr>
        <p:spPr>
          <a:xfrm>
            <a:off x="6708821" y="4929198"/>
            <a:ext cx="1386962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rgbClr val="00B050"/>
                </a:solidFill>
              </a:rPr>
              <a:t>자바 가상 기계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5D4E11B3-EF51-4C7B-B818-272D752A9BDD}"/>
              </a:ext>
            </a:extLst>
          </p:cNvPr>
          <p:cNvSpPr txBox="1"/>
          <p:nvPr/>
        </p:nvSpPr>
        <p:spPr>
          <a:xfrm>
            <a:off x="6163631" y="5334164"/>
            <a:ext cx="23762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인텔 </a:t>
            </a:r>
            <a:r>
              <a:rPr lang="en-US" altLang="ko-KR" sz="1400" dirty="0"/>
              <a:t>CPU + </a:t>
            </a:r>
            <a:r>
              <a:rPr lang="ko-KR" altLang="en-US" sz="1400" dirty="0"/>
              <a:t>윈도우 노트북</a:t>
            </a:r>
          </a:p>
        </p:txBody>
      </p:sp>
      <p:pic>
        <p:nvPicPr>
          <p:cNvPr id="45" name="Picture 2">
            <a:extLst>
              <a:ext uri="{FF2B5EF4-FFF2-40B4-BE49-F238E27FC236}">
                <a16:creationId xmlns:a16="http://schemas.microsoft.com/office/drawing/2014/main" xmlns="" id="{D65CF4ED-454C-4EC0-B4CC-76C70D82B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976" y="4071943"/>
            <a:ext cx="903510" cy="8572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3">
            <a:extLst>
              <a:ext uri="{FF2B5EF4-FFF2-40B4-BE49-F238E27FC236}">
                <a16:creationId xmlns:a16="http://schemas.microsoft.com/office/drawing/2014/main" xmlns="" id="{54B8734E-8C4C-4205-9ED3-03D307D51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4323" y="3971725"/>
            <a:ext cx="774720" cy="14857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182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산술연산자 </a:t>
            </a:r>
            <a:r>
              <a:rPr lang="en-US" altLang="ko-KR"/>
              <a:t>+, -, *, /, %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4.3. 2</a:t>
            </a:r>
            <a:r>
              <a:rPr lang="ko-KR" altLang="en-US"/>
              <a:t>항 연산자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4406939" y="1218398"/>
            <a:ext cx="5382599" cy="269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1400" dirty="0" err="1"/>
              <a:t>리터럴의</a:t>
            </a:r>
            <a:r>
              <a:rPr lang="ko-KR" altLang="en-US" sz="1400" dirty="0"/>
              <a:t> 연산은 컴파일 시 최적화 됨</a:t>
            </a: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char a3 = 'a';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char b3 = a3 + 1;		//</a:t>
            </a:r>
            <a:r>
              <a:rPr lang="ko-KR" altLang="en-US" sz="1400" dirty="0"/>
              <a:t>에러</a:t>
            </a: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char c3 = 'a' + 1;		//==&gt; char c3 = 'b';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sec = 60*60*24; 	//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sec = 86400;</a:t>
            </a:r>
            <a:r>
              <a:rPr lang="ko-KR" altLang="en-US" sz="1400" dirty="0"/>
              <a:t>와 동일</a:t>
            </a:r>
            <a:endParaRPr lang="en-US" altLang="ko-KR" sz="1400" dirty="0"/>
          </a:p>
          <a:p>
            <a:pPr marL="28575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ko-KR" altLang="en-US" sz="1400" dirty="0"/>
              <a:t>나눗셈의 경우에도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형 이하의 연산은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형이 됨</a:t>
            </a: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a = 3;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b = 2;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double data = a / b;	//data</a:t>
            </a:r>
            <a:r>
              <a:rPr lang="ko-KR" altLang="en-US" sz="1400" dirty="0"/>
              <a:t>값은 </a:t>
            </a:r>
            <a:r>
              <a:rPr lang="en-US" altLang="ko-KR" sz="1400" dirty="0"/>
              <a:t>1.0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float pi = 3.141592f;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float </a:t>
            </a:r>
            <a:r>
              <a:rPr lang="en-US" altLang="ko-KR" sz="1400" dirty="0" err="1"/>
              <a:t>shortPi</a:t>
            </a:r>
            <a:r>
              <a:rPr lang="en-US" altLang="ko-KR" sz="1400" dirty="0"/>
              <a:t>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)(pi * 1000) / 1000F; //F</a:t>
            </a:r>
            <a:r>
              <a:rPr lang="ko-KR" altLang="en-US" sz="1400" dirty="0"/>
              <a:t>붙여야 함</a:t>
            </a:r>
            <a:r>
              <a:rPr lang="en-US" altLang="ko-KR" sz="1400" dirty="0"/>
              <a:t>. 3.141</a:t>
            </a:r>
            <a:endParaRPr lang="ko-KR" altLang="en-US" sz="14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90" y="1218398"/>
            <a:ext cx="3744416" cy="157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7459" y="2804986"/>
            <a:ext cx="4290477" cy="22252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Arial" pitchFamily="34" charset="0"/>
              <a:buChar char="•"/>
            </a:pPr>
            <a:r>
              <a:rPr lang="en-US" altLang="ko-KR" sz="1400" dirty="0" err="1"/>
              <a:t>int</a:t>
            </a:r>
            <a:r>
              <a:rPr lang="ko-KR" altLang="en-US" sz="1400" dirty="0"/>
              <a:t>형 이하의 연산 결과는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형</a:t>
            </a:r>
            <a:r>
              <a:rPr lang="en-US" altLang="ko-KR" sz="1400" dirty="0"/>
              <a:t>(</a:t>
            </a:r>
            <a:r>
              <a:rPr lang="ko-KR" altLang="en-US" sz="1400" dirty="0"/>
              <a:t>결과가 </a:t>
            </a:r>
            <a:r>
              <a:rPr lang="en-US" altLang="ko-KR" sz="1400" dirty="0" err="1"/>
              <a:t>int</a:t>
            </a:r>
            <a:r>
              <a:rPr lang="ko-KR" altLang="en-US" sz="1400" dirty="0"/>
              <a:t>형을 넘을 경우 데이터가 손상될 수 있음</a:t>
            </a:r>
            <a:r>
              <a:rPr lang="en-US" altLang="ko-KR" sz="1400" dirty="0"/>
              <a:t>)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byte a = 127;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byte b = 20;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byte c = (byte)(</a:t>
            </a:r>
            <a:r>
              <a:rPr lang="en-US" altLang="ko-KR" sz="1400" dirty="0" err="1"/>
              <a:t>a+b</a:t>
            </a:r>
            <a:r>
              <a:rPr lang="en-US" altLang="ko-KR" sz="1400" dirty="0"/>
              <a:t>); //-109</a:t>
            </a:r>
          </a:p>
          <a:p>
            <a:pPr lvl="1">
              <a:lnSpc>
                <a:spcPct val="110000"/>
              </a:lnSpc>
            </a:pPr>
            <a:endParaRPr lang="en-US" altLang="ko-KR" sz="1400" dirty="0"/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a1 = 100000;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b1 = 100000;</a:t>
            </a:r>
          </a:p>
          <a:p>
            <a:pPr lvl="1">
              <a:lnSpc>
                <a:spcPct val="110000"/>
              </a:lnSpc>
            </a:pPr>
            <a:r>
              <a:rPr lang="en-US" altLang="ko-KR" sz="1400" dirty="0"/>
              <a:t>long c1 = (long)a1 * b1; //1410065408</a:t>
            </a:r>
          </a:p>
        </p:txBody>
      </p:sp>
    </p:spTree>
    <p:extLst>
      <p:ext uri="{BB962C8B-B14F-4D97-AF65-F5344CB8AC3E}">
        <p14:creationId xmlns:p14="http://schemas.microsoft.com/office/powerpoint/2010/main" val="188453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비교 연산자 </a:t>
            </a:r>
            <a:r>
              <a:rPr lang="en-US" altLang="ko-KR" dirty="0"/>
              <a:t>&lt;, &lt;=, &gt;, &gt;=, ==, !=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4.3. 2</a:t>
            </a:r>
            <a:r>
              <a:rPr lang="ko-KR" altLang="en-US" dirty="0"/>
              <a:t>항 연산자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714" y="1268760"/>
            <a:ext cx="4914546" cy="2237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8498" y="3789041"/>
            <a:ext cx="9049004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비교 연산자</a:t>
            </a:r>
            <a:r>
              <a:rPr lang="en-US" altLang="ko-KR" sz="1600" dirty="0"/>
              <a:t>(Comparison operator)</a:t>
            </a:r>
            <a:r>
              <a:rPr lang="ko-KR" altLang="en-US" sz="1600" dirty="0"/>
              <a:t>의 결과 값은 크기 값을 비교하여 조건을 만족하면 </a:t>
            </a:r>
            <a:r>
              <a:rPr lang="en-US" altLang="ko-KR" sz="1600" dirty="0"/>
              <a:t>true</a:t>
            </a:r>
            <a:r>
              <a:rPr lang="ko-KR" altLang="en-US" sz="1600" dirty="0"/>
              <a:t>를</a:t>
            </a:r>
            <a:r>
              <a:rPr lang="en-US" altLang="ko-KR" sz="1600" dirty="0"/>
              <a:t>, </a:t>
            </a:r>
            <a:r>
              <a:rPr lang="ko-KR" altLang="en-US" sz="1600" dirty="0"/>
              <a:t>맞지 않으면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반환</a:t>
            </a:r>
            <a:endParaRPr lang="en-US" altLang="ko-KR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만약 비교되는 숫자의 </a:t>
            </a:r>
            <a:r>
              <a:rPr lang="ko-KR" altLang="en-US" sz="1600" dirty="0" err="1"/>
              <a:t>자료형이</a:t>
            </a:r>
            <a:r>
              <a:rPr lang="ko-KR" altLang="en-US" sz="1600" dirty="0"/>
              <a:t> 다를 경우 기본적으로 크기가 큰 </a:t>
            </a:r>
            <a:r>
              <a:rPr lang="ko-KR" altLang="en-US" sz="1600" dirty="0" err="1"/>
              <a:t>자료형에</a:t>
            </a:r>
            <a:r>
              <a:rPr lang="ko-KR" altLang="en-US" sz="1600" dirty="0"/>
              <a:t> 맞추어 비교 연산을 수행</a:t>
            </a:r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동등</a:t>
            </a:r>
            <a:r>
              <a:rPr lang="en-US" altLang="ko-KR" sz="1600" dirty="0"/>
              <a:t>(equality) </a:t>
            </a:r>
            <a:r>
              <a:rPr lang="ko-KR" altLang="en-US" sz="1600" dirty="0"/>
              <a:t>연산자 ‘</a:t>
            </a:r>
            <a:r>
              <a:rPr lang="en-US" altLang="ko-KR" sz="1600" dirty="0"/>
              <a:t>==’</a:t>
            </a:r>
            <a:r>
              <a:rPr lang="ko-KR" altLang="en-US" sz="1600" dirty="0"/>
              <a:t>와 </a:t>
            </a:r>
            <a:r>
              <a:rPr lang="ko-KR" altLang="en-US" sz="1600" dirty="0" err="1"/>
              <a:t>비동등</a:t>
            </a:r>
            <a:r>
              <a:rPr lang="en-US" altLang="ko-KR" sz="1600" dirty="0"/>
              <a:t>(inequality) </a:t>
            </a:r>
            <a:r>
              <a:rPr lang="ko-KR" altLang="en-US" sz="1600" dirty="0"/>
              <a:t>연산자 ‘</a:t>
            </a:r>
            <a:r>
              <a:rPr lang="en-US" altLang="ko-KR" sz="1600" dirty="0"/>
              <a:t>!=’</a:t>
            </a:r>
            <a:r>
              <a:rPr lang="ko-KR" altLang="en-US" sz="1600" dirty="0"/>
              <a:t>는 객체 참조 값 즉</a:t>
            </a:r>
            <a:r>
              <a:rPr lang="en-US" altLang="ko-KR" sz="1600" dirty="0"/>
              <a:t>, </a:t>
            </a:r>
            <a:r>
              <a:rPr lang="ko-KR" altLang="en-US" sz="1600" dirty="0"/>
              <a:t>주소 값이 같은 지의 여부를 판단하여 </a:t>
            </a:r>
            <a:r>
              <a:rPr lang="en-US" altLang="ko-KR" sz="1600" dirty="0"/>
              <a:t>true</a:t>
            </a:r>
            <a:r>
              <a:rPr lang="ko-KR" altLang="en-US" sz="1600" dirty="0"/>
              <a:t>와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반환</a:t>
            </a:r>
            <a:endParaRPr lang="en-US" altLang="ko-KR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객체 참조가 아닌 실제 값을 비교 판단하기 위해서는 </a:t>
            </a:r>
            <a:r>
              <a:rPr lang="en-US" altLang="ko-KR" sz="1600" dirty="0"/>
              <a:t>equals() </a:t>
            </a:r>
            <a:r>
              <a:rPr lang="ko-KR" altLang="en-US" sz="1600" dirty="0" err="1"/>
              <a:t>메서드를</a:t>
            </a:r>
            <a:r>
              <a:rPr lang="ko-KR" altLang="en-US" sz="1600" dirty="0"/>
              <a:t> 이용해야 함</a:t>
            </a:r>
            <a:r>
              <a:rPr lang="en-US" altLang="ko-KR" sz="1400" dirty="0"/>
              <a:t>(equals() </a:t>
            </a:r>
            <a:r>
              <a:rPr lang="ko-KR" altLang="en-US" sz="1400" dirty="0" err="1"/>
              <a:t>메서드는</a:t>
            </a:r>
            <a:r>
              <a:rPr lang="ko-KR" altLang="en-US" sz="1400" dirty="0"/>
              <a:t> </a:t>
            </a:r>
            <a:r>
              <a:rPr lang="en-US" altLang="ko-KR" sz="1400" dirty="0"/>
              <a:t>Object </a:t>
            </a:r>
            <a:r>
              <a:rPr lang="ko-KR" altLang="en-US" sz="1400" dirty="0"/>
              <a:t>클래스를 다루는 부분에서 자세하게 설명됩니다</a:t>
            </a:r>
            <a:r>
              <a:rPr lang="en-US" altLang="ko-KR" sz="1400" dirty="0"/>
              <a:t>.)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en-US" altLang="ko-KR" sz="1600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/>
              <a:t>연산자의 경우 런타임 시 연산자의 왼쪽 항의 객체가 오른쪽 항 클래스의 </a:t>
            </a:r>
            <a:r>
              <a:rPr lang="ko-KR" altLang="en-US" sz="1600" dirty="0" err="1"/>
              <a:t>인스턴스이면</a:t>
            </a:r>
            <a:r>
              <a:rPr lang="ko-KR" altLang="en-US" sz="1600" dirty="0"/>
              <a:t> </a:t>
            </a:r>
            <a:r>
              <a:rPr lang="en-US" altLang="ko-KR" sz="1600" dirty="0"/>
              <a:t>true</a:t>
            </a:r>
            <a:r>
              <a:rPr lang="ko-KR" altLang="en-US" sz="1600" dirty="0"/>
              <a:t>를 반환하고</a:t>
            </a:r>
            <a:r>
              <a:rPr lang="en-US" altLang="ko-KR" sz="1600" dirty="0"/>
              <a:t>, </a:t>
            </a:r>
            <a:r>
              <a:rPr lang="ko-KR" altLang="en-US" sz="1600" dirty="0"/>
              <a:t>그렇지 않으면 </a:t>
            </a:r>
            <a:r>
              <a:rPr lang="en-US" altLang="ko-KR" sz="1600" dirty="0"/>
              <a:t>false</a:t>
            </a:r>
            <a:r>
              <a:rPr lang="ko-KR" altLang="en-US" sz="1600" dirty="0"/>
              <a:t>를 반환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instanceof</a:t>
            </a:r>
            <a:r>
              <a:rPr lang="ko-KR" altLang="en-US" sz="1400" dirty="0"/>
              <a:t> 연산자를 이해하려면 클래스 개념이 있어야 합니다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</a:t>
            </a:r>
            <a:r>
              <a:rPr lang="ko-KR" altLang="en-US" sz="1400" dirty="0"/>
              <a:t>연산자에 대해서는 객체지향프로그래밍에서 자세히 설명합니다</a:t>
            </a:r>
            <a:r>
              <a:rPr lang="en-US" altLang="ko-KR" sz="1400" dirty="0"/>
              <a:t>.)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1470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비트연산자 </a:t>
            </a:r>
            <a:r>
              <a:rPr lang="en-US" altLang="ko-KR" dirty="0"/>
              <a:t>^, &amp;, |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4.3. 2</a:t>
            </a:r>
            <a:r>
              <a:rPr lang="ko-KR" altLang="en-US" dirty="0"/>
              <a:t>항 연산자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540" y="1268761"/>
            <a:ext cx="7945438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8" y="3135239"/>
            <a:ext cx="8512969" cy="256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9940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>
                <a:latin typeface="굴림" panose="020B0600000101010101" pitchFamily="50" charset="-127"/>
                <a:ea typeface="굴림" panose="020B0600000101010101" pitchFamily="50" charset="-127"/>
              </a:rPr>
              <a:t>비트연산자 사례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4.3. 2</a:t>
            </a:r>
            <a:r>
              <a:rPr lang="ko-KR" altLang="en-US" dirty="0"/>
              <a:t>항 연산자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B5C38178-838B-4AA9-B2E3-A8C784AED5E5}"/>
              </a:ext>
            </a:extLst>
          </p:cNvPr>
          <p:cNvSpPr/>
          <p:nvPr/>
        </p:nvSpPr>
        <p:spPr>
          <a:xfrm>
            <a:off x="5835362" y="1508927"/>
            <a:ext cx="142876" cy="1143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7736055-35A2-4220-B509-4BB3A75E3825}"/>
              </a:ext>
            </a:extLst>
          </p:cNvPr>
          <p:cNvSpPr/>
          <p:nvPr/>
        </p:nvSpPr>
        <p:spPr>
          <a:xfrm>
            <a:off x="6376862" y="1508053"/>
            <a:ext cx="142876" cy="1143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287A6B9D-AF50-4AAB-8C22-FEE41DD4A711}"/>
              </a:ext>
            </a:extLst>
          </p:cNvPr>
          <p:cNvSpPr/>
          <p:nvPr/>
        </p:nvSpPr>
        <p:spPr>
          <a:xfrm>
            <a:off x="2415241" y="3925015"/>
            <a:ext cx="142876" cy="1143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B34CC3E-CDA7-4AC1-947E-6AE8FDBA6390}"/>
              </a:ext>
            </a:extLst>
          </p:cNvPr>
          <p:cNvSpPr/>
          <p:nvPr/>
        </p:nvSpPr>
        <p:spPr>
          <a:xfrm>
            <a:off x="2030592" y="3925015"/>
            <a:ext cx="142876" cy="1143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C43F32F-BF7B-47F6-AE82-F9685D99ACDA}"/>
              </a:ext>
            </a:extLst>
          </p:cNvPr>
          <p:cNvSpPr/>
          <p:nvPr/>
        </p:nvSpPr>
        <p:spPr>
          <a:xfrm>
            <a:off x="6376862" y="4276510"/>
            <a:ext cx="142876" cy="785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D28457A3-4C98-4001-8D2C-27F73367D625}"/>
              </a:ext>
            </a:extLst>
          </p:cNvPr>
          <p:cNvSpPr/>
          <p:nvPr/>
        </p:nvSpPr>
        <p:spPr>
          <a:xfrm>
            <a:off x="5986219" y="4286256"/>
            <a:ext cx="142876" cy="7858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D7260CA1-FE3D-45B7-B36F-5AE1265D953C}"/>
              </a:ext>
            </a:extLst>
          </p:cNvPr>
          <p:cNvSpPr/>
          <p:nvPr/>
        </p:nvSpPr>
        <p:spPr>
          <a:xfrm>
            <a:off x="2428860" y="1500174"/>
            <a:ext cx="142876" cy="1143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5853EC3-5F46-4D70-92F9-61F8043182FB}"/>
              </a:ext>
            </a:extLst>
          </p:cNvPr>
          <p:cNvSpPr/>
          <p:nvPr/>
        </p:nvSpPr>
        <p:spPr>
          <a:xfrm>
            <a:off x="2018911" y="1501960"/>
            <a:ext cx="142876" cy="11430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DAC95D9-9192-4F5A-BACE-D13C26A8711E}"/>
              </a:ext>
            </a:extLst>
          </p:cNvPr>
          <p:cNvSpPr txBox="1"/>
          <p:nvPr/>
        </p:nvSpPr>
        <p:spPr>
          <a:xfrm>
            <a:off x="1428728" y="1571612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01101010</a:t>
            </a:r>
            <a:endParaRPr lang="ko-KR" altLang="en-US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21E3620-8B2A-4302-81AC-455A1F076B5E}"/>
              </a:ext>
            </a:extLst>
          </p:cNvPr>
          <p:cNvSpPr txBox="1"/>
          <p:nvPr/>
        </p:nvSpPr>
        <p:spPr>
          <a:xfrm>
            <a:off x="1428728" y="1857364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11001101</a:t>
            </a:r>
            <a:endParaRPr lang="ko-KR" altLang="en-US" sz="20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xmlns="" id="{6C11B6DD-519A-4F15-96B4-3990452AECE3}"/>
              </a:ext>
            </a:extLst>
          </p:cNvPr>
          <p:cNvCxnSpPr/>
          <p:nvPr/>
        </p:nvCxnSpPr>
        <p:spPr>
          <a:xfrm>
            <a:off x="1214414" y="2214554"/>
            <a:ext cx="1500198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C081F20-60D5-47F3-9B09-1FFE0AD030B4}"/>
              </a:ext>
            </a:extLst>
          </p:cNvPr>
          <p:cNvSpPr txBox="1"/>
          <p:nvPr/>
        </p:nvSpPr>
        <p:spPr>
          <a:xfrm>
            <a:off x="1142976" y="1857364"/>
            <a:ext cx="356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&amp;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9E12A06-A07F-4629-BD1A-D16579AB25A0}"/>
              </a:ext>
            </a:extLst>
          </p:cNvPr>
          <p:cNvSpPr txBox="1"/>
          <p:nvPr/>
        </p:nvSpPr>
        <p:spPr>
          <a:xfrm>
            <a:off x="1428728" y="2214554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01001000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4035068-F23C-49D4-95A8-CCC6AA32E391}"/>
              </a:ext>
            </a:extLst>
          </p:cNvPr>
          <p:cNvSpPr txBox="1"/>
          <p:nvPr/>
        </p:nvSpPr>
        <p:spPr>
          <a:xfrm>
            <a:off x="2397199" y="2928934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둘 중 하나라도 </a:t>
            </a:r>
            <a:endParaRPr lang="en-US" altLang="ko-KR" sz="1200" dirty="0"/>
          </a:p>
          <a:p>
            <a:r>
              <a:rPr lang="en-US" altLang="ko-KR" sz="1200" dirty="0"/>
              <a:t>0</a:t>
            </a:r>
            <a:r>
              <a:rPr lang="ko-KR" altLang="en-US" sz="1200" dirty="0"/>
              <a:t>이 되면 결과는 </a:t>
            </a:r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CAE2011-CCE8-442B-92E9-6E311277CA7D}"/>
              </a:ext>
            </a:extLst>
          </p:cNvPr>
          <p:cNvSpPr txBox="1"/>
          <p:nvPr/>
        </p:nvSpPr>
        <p:spPr>
          <a:xfrm>
            <a:off x="968439" y="2928934"/>
            <a:ext cx="1093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모두 </a:t>
            </a:r>
            <a:r>
              <a:rPr lang="en-US" altLang="ko-KR" sz="1200" dirty="0"/>
              <a:t>1</a:t>
            </a:r>
            <a:r>
              <a:rPr lang="ko-KR" altLang="en-US" sz="1200" dirty="0"/>
              <a:t>이므로</a:t>
            </a:r>
            <a:endParaRPr lang="en-US" altLang="ko-KR" sz="1200" dirty="0"/>
          </a:p>
          <a:p>
            <a:r>
              <a:rPr lang="ko-KR" altLang="en-US" sz="1200" dirty="0"/>
              <a:t> 결과는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0B1DB0BB-33D4-4945-B072-E1BCA07250D1}"/>
              </a:ext>
            </a:extLst>
          </p:cNvPr>
          <p:cNvSpPr txBox="1"/>
          <p:nvPr/>
        </p:nvSpPr>
        <p:spPr>
          <a:xfrm>
            <a:off x="5365300" y="1571612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01101010</a:t>
            </a:r>
            <a:endParaRPr lang="ko-KR" altLang="en-US" sz="2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D82B5070-9A5C-453F-836E-7A5A21C2C5E5}"/>
              </a:ext>
            </a:extLst>
          </p:cNvPr>
          <p:cNvSpPr txBox="1"/>
          <p:nvPr/>
        </p:nvSpPr>
        <p:spPr>
          <a:xfrm>
            <a:off x="5365300" y="1857364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11001101</a:t>
            </a:r>
            <a:endParaRPr lang="ko-KR" altLang="en-US" sz="2000" dirty="0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0A0576E8-C52B-4BCF-8152-76091294225E}"/>
              </a:ext>
            </a:extLst>
          </p:cNvPr>
          <p:cNvCxnSpPr/>
          <p:nvPr/>
        </p:nvCxnSpPr>
        <p:spPr>
          <a:xfrm>
            <a:off x="5150986" y="2214554"/>
            <a:ext cx="1500198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FF7C251-D736-44DF-8ACF-82DCA9BFE79D}"/>
              </a:ext>
            </a:extLst>
          </p:cNvPr>
          <p:cNvSpPr txBox="1"/>
          <p:nvPr/>
        </p:nvSpPr>
        <p:spPr>
          <a:xfrm>
            <a:off x="5079548" y="1857364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|</a:t>
            </a:r>
            <a:endParaRPr lang="ko-KR" alt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72B0BA7-FFEC-466D-8134-12B7C02BDF73}"/>
              </a:ext>
            </a:extLst>
          </p:cNvPr>
          <p:cNvSpPr txBox="1"/>
          <p:nvPr/>
        </p:nvSpPr>
        <p:spPr>
          <a:xfrm>
            <a:off x="5365300" y="2214554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11101111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44BA5FE-86EF-4813-B128-5F2D690EC13F}"/>
              </a:ext>
            </a:extLst>
          </p:cNvPr>
          <p:cNvSpPr txBox="1"/>
          <p:nvPr/>
        </p:nvSpPr>
        <p:spPr>
          <a:xfrm>
            <a:off x="6469165" y="2928934"/>
            <a:ext cx="1441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둘 중 하나라도</a:t>
            </a:r>
            <a:endParaRPr lang="en-US" altLang="ko-KR" sz="1200" dirty="0"/>
          </a:p>
          <a:p>
            <a:r>
              <a:rPr lang="en-US" altLang="ko-KR" sz="1200" dirty="0"/>
              <a:t>1</a:t>
            </a:r>
            <a:r>
              <a:rPr lang="ko-KR" altLang="en-US" sz="1200" dirty="0"/>
              <a:t>이 되면 결과는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4949961A-D419-49E2-9919-726610EA6117}"/>
              </a:ext>
            </a:extLst>
          </p:cNvPr>
          <p:cNvSpPr txBox="1"/>
          <p:nvPr/>
        </p:nvSpPr>
        <p:spPr>
          <a:xfrm>
            <a:off x="4826091" y="2928934"/>
            <a:ext cx="1148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모두 </a:t>
            </a:r>
            <a:r>
              <a:rPr lang="en-US" altLang="ko-KR" sz="1200" dirty="0"/>
              <a:t>0</a:t>
            </a:r>
            <a:r>
              <a:rPr lang="ko-KR" altLang="en-US" sz="1200" dirty="0"/>
              <a:t>이므로 </a:t>
            </a:r>
            <a:endParaRPr lang="en-US" altLang="ko-KR" sz="1200" dirty="0"/>
          </a:p>
          <a:p>
            <a:r>
              <a:rPr lang="ko-KR" altLang="en-US" sz="1200" dirty="0"/>
              <a:t>결과는 </a:t>
            </a:r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2887EFA-2DB6-45B0-AD4D-852417964757}"/>
              </a:ext>
            </a:extLst>
          </p:cNvPr>
          <p:cNvSpPr txBox="1"/>
          <p:nvPr/>
        </p:nvSpPr>
        <p:spPr>
          <a:xfrm>
            <a:off x="1428728" y="4000504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01101010</a:t>
            </a:r>
            <a:endParaRPr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7693165-F481-41C2-9D2B-99F63F5479AF}"/>
              </a:ext>
            </a:extLst>
          </p:cNvPr>
          <p:cNvSpPr txBox="1"/>
          <p:nvPr/>
        </p:nvSpPr>
        <p:spPr>
          <a:xfrm>
            <a:off x="1428728" y="428625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11001101</a:t>
            </a:r>
            <a:endParaRPr lang="ko-KR" altLang="en-US" sz="2000" dirty="0"/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xmlns="" id="{133ED167-49FF-4ECC-BE62-45FF9B56F6E6}"/>
              </a:ext>
            </a:extLst>
          </p:cNvPr>
          <p:cNvCxnSpPr/>
          <p:nvPr/>
        </p:nvCxnSpPr>
        <p:spPr>
          <a:xfrm>
            <a:off x="1214414" y="4643446"/>
            <a:ext cx="1500198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CF1C1C91-FCA0-4D4C-A962-D0FDB09F9D9C}"/>
              </a:ext>
            </a:extLst>
          </p:cNvPr>
          <p:cNvSpPr txBox="1"/>
          <p:nvPr/>
        </p:nvSpPr>
        <p:spPr>
          <a:xfrm>
            <a:off x="1142976" y="4286256"/>
            <a:ext cx="3048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^</a:t>
            </a:r>
            <a:endParaRPr lang="ko-KR" alt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C604ACB-D1D6-451E-9D20-A366A000BA9A}"/>
              </a:ext>
            </a:extLst>
          </p:cNvPr>
          <p:cNvSpPr txBox="1"/>
          <p:nvPr/>
        </p:nvSpPr>
        <p:spPr>
          <a:xfrm>
            <a:off x="1428728" y="46434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10100111</a:t>
            </a:r>
            <a:endParaRPr lang="ko-KR" altLang="en-US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9C5AFE36-FABD-4327-B174-6CB83E447C72}"/>
              </a:ext>
            </a:extLst>
          </p:cNvPr>
          <p:cNvSpPr txBox="1"/>
          <p:nvPr/>
        </p:nvSpPr>
        <p:spPr>
          <a:xfrm>
            <a:off x="2428860" y="5357826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두 비트가 서로 </a:t>
            </a:r>
            <a:endParaRPr lang="en-US" altLang="ko-KR" sz="1200" dirty="0"/>
          </a:p>
          <a:p>
            <a:r>
              <a:rPr lang="ko-KR" altLang="en-US" sz="1200" dirty="0"/>
              <a:t>다르므로  결과는 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ACEF620-9C39-41B5-8848-F8FE0E5709E5}"/>
              </a:ext>
            </a:extLst>
          </p:cNvPr>
          <p:cNvSpPr txBox="1"/>
          <p:nvPr/>
        </p:nvSpPr>
        <p:spPr>
          <a:xfrm>
            <a:off x="753703" y="5357825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두 비트가 모두</a:t>
            </a:r>
            <a:endParaRPr lang="en-US" altLang="ko-KR" sz="1200" dirty="0"/>
          </a:p>
          <a:p>
            <a:r>
              <a:rPr lang="ko-KR" altLang="en-US" sz="1200" dirty="0"/>
              <a:t>같으므로  결과는 </a:t>
            </a:r>
            <a:r>
              <a:rPr lang="en-US" altLang="ko-KR" sz="1200" dirty="0"/>
              <a:t>0</a:t>
            </a:r>
            <a:endParaRPr lang="ko-KR" altLang="en-US" sz="12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9732EF0-381C-4FDF-A4E9-CB5E41A5964B}"/>
              </a:ext>
            </a:extLst>
          </p:cNvPr>
          <p:cNvSpPr txBox="1"/>
          <p:nvPr/>
        </p:nvSpPr>
        <p:spPr>
          <a:xfrm>
            <a:off x="5384073" y="428625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01101010</a:t>
            </a:r>
            <a:endParaRPr lang="ko-KR" altLang="en-US" sz="2000" dirty="0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xmlns="" id="{E6FE33CD-0FE4-4459-A105-D080557C0CCC}"/>
              </a:ext>
            </a:extLst>
          </p:cNvPr>
          <p:cNvCxnSpPr/>
          <p:nvPr/>
        </p:nvCxnSpPr>
        <p:spPr>
          <a:xfrm>
            <a:off x="5169759" y="4643446"/>
            <a:ext cx="1500198" cy="158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D4FF0D3A-FE05-44C8-81CD-F82B7247CD97}"/>
              </a:ext>
            </a:extLst>
          </p:cNvPr>
          <p:cNvSpPr txBox="1"/>
          <p:nvPr/>
        </p:nvSpPr>
        <p:spPr>
          <a:xfrm>
            <a:off x="5026883" y="4286256"/>
            <a:ext cx="352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~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7B18AF04-5ADA-40D2-BC1C-C0B85CFD037F}"/>
              </a:ext>
            </a:extLst>
          </p:cNvPr>
          <p:cNvSpPr txBox="1"/>
          <p:nvPr/>
        </p:nvSpPr>
        <p:spPr>
          <a:xfrm>
            <a:off x="5384073" y="4643446"/>
            <a:ext cx="131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10010101</a:t>
            </a:r>
            <a:endParaRPr lang="ko-KR" altLang="en-US" sz="20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D4E5C8D-C8C8-4EB9-A004-5DE277DB6A73}"/>
              </a:ext>
            </a:extLst>
          </p:cNvPr>
          <p:cNvSpPr txBox="1"/>
          <p:nvPr/>
        </p:nvSpPr>
        <p:spPr>
          <a:xfrm>
            <a:off x="5134728" y="5357826"/>
            <a:ext cx="10791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0</a:t>
            </a:r>
            <a:r>
              <a:rPr lang="ko-KR" altLang="en-US" sz="1200" dirty="0"/>
              <a:t>은 </a:t>
            </a:r>
            <a:r>
              <a:rPr lang="en-US" altLang="ko-KR" sz="1200" dirty="0"/>
              <a:t>1</a:t>
            </a:r>
            <a:r>
              <a:rPr lang="ko-KR" altLang="en-US" sz="1200" dirty="0"/>
              <a:t>로 변환</a:t>
            </a:r>
          </a:p>
        </p:txBody>
      </p:sp>
      <p:cxnSp>
        <p:nvCxnSpPr>
          <p:cNvPr id="40" name="Shape 47">
            <a:extLst>
              <a:ext uri="{FF2B5EF4-FFF2-40B4-BE49-F238E27FC236}">
                <a16:creationId xmlns:a16="http://schemas.microsoft.com/office/drawing/2014/main" xmlns="" id="{AB71FE7D-F2BA-456B-85A6-5BE80FFA9E39}"/>
              </a:ext>
            </a:extLst>
          </p:cNvPr>
          <p:cNvCxnSpPr>
            <a:stCxn id="20" idx="0"/>
            <a:endCxn id="13" idx="2"/>
          </p:cNvCxnSpPr>
          <p:nvPr/>
        </p:nvCxnSpPr>
        <p:spPr>
          <a:xfrm rot="5400000" flipH="1" flipV="1">
            <a:off x="1660803" y="2499389"/>
            <a:ext cx="283966" cy="57512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hape 50">
            <a:extLst>
              <a:ext uri="{FF2B5EF4-FFF2-40B4-BE49-F238E27FC236}">
                <a16:creationId xmlns:a16="http://schemas.microsoft.com/office/drawing/2014/main" xmlns="" id="{A29F9021-E113-4547-821D-8492FD97DA1A}"/>
              </a:ext>
            </a:extLst>
          </p:cNvPr>
          <p:cNvCxnSpPr>
            <a:stCxn id="19" idx="0"/>
            <a:endCxn id="12" idx="2"/>
          </p:cNvCxnSpPr>
          <p:nvPr/>
        </p:nvCxnSpPr>
        <p:spPr>
          <a:xfrm rot="16200000" flipV="1">
            <a:off x="2666228" y="2477252"/>
            <a:ext cx="285752" cy="61761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구부러진 연결선 56">
            <a:extLst>
              <a:ext uri="{FF2B5EF4-FFF2-40B4-BE49-F238E27FC236}">
                <a16:creationId xmlns:a16="http://schemas.microsoft.com/office/drawing/2014/main" xmlns="" id="{EA7FDE11-6AD8-4C33-9AC4-E16C1F128485}"/>
              </a:ext>
            </a:extLst>
          </p:cNvPr>
          <p:cNvCxnSpPr>
            <a:stCxn id="27" idx="0"/>
            <a:endCxn id="6" idx="2"/>
          </p:cNvCxnSpPr>
          <p:nvPr/>
        </p:nvCxnSpPr>
        <p:spPr>
          <a:xfrm rot="5400000" flipH="1" flipV="1">
            <a:off x="5514964" y="2537099"/>
            <a:ext cx="276999" cy="506673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구부러진 연결선 58">
            <a:extLst>
              <a:ext uri="{FF2B5EF4-FFF2-40B4-BE49-F238E27FC236}">
                <a16:creationId xmlns:a16="http://schemas.microsoft.com/office/drawing/2014/main" xmlns="" id="{E919B6D2-7246-47D4-8617-828F7DDC82D2}"/>
              </a:ext>
            </a:extLst>
          </p:cNvPr>
          <p:cNvCxnSpPr>
            <a:stCxn id="26" idx="0"/>
            <a:endCxn id="7" idx="2"/>
          </p:cNvCxnSpPr>
          <p:nvPr/>
        </p:nvCxnSpPr>
        <p:spPr>
          <a:xfrm rot="16200000" flipV="1">
            <a:off x="6680152" y="2419210"/>
            <a:ext cx="277873" cy="741575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구부러진 연결선 60">
            <a:extLst>
              <a:ext uri="{FF2B5EF4-FFF2-40B4-BE49-F238E27FC236}">
                <a16:creationId xmlns:a16="http://schemas.microsoft.com/office/drawing/2014/main" xmlns="" id="{EDE30AA1-006B-4E44-A7CC-91A95990E5FF}"/>
              </a:ext>
            </a:extLst>
          </p:cNvPr>
          <p:cNvCxnSpPr>
            <a:stCxn id="34" idx="0"/>
            <a:endCxn id="9" idx="2"/>
          </p:cNvCxnSpPr>
          <p:nvPr/>
        </p:nvCxnSpPr>
        <p:spPr>
          <a:xfrm rot="5400000" flipH="1" flipV="1">
            <a:off x="1660553" y="4916348"/>
            <a:ext cx="289802" cy="593152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구부러진 연결선 63">
            <a:extLst>
              <a:ext uri="{FF2B5EF4-FFF2-40B4-BE49-F238E27FC236}">
                <a16:creationId xmlns:a16="http://schemas.microsoft.com/office/drawing/2014/main" xmlns="" id="{D47EFEA5-2E4B-417F-AED5-35901E498FDA}"/>
              </a:ext>
            </a:extLst>
          </p:cNvPr>
          <p:cNvCxnSpPr>
            <a:stCxn id="33" idx="0"/>
            <a:endCxn id="8" idx="2"/>
          </p:cNvCxnSpPr>
          <p:nvPr/>
        </p:nvCxnSpPr>
        <p:spPr>
          <a:xfrm rot="16200000" flipV="1">
            <a:off x="2690456" y="4864247"/>
            <a:ext cx="289803" cy="6973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2A8A861E-4E70-44DF-A153-3EB4B63DEFAB}"/>
              </a:ext>
            </a:extLst>
          </p:cNvPr>
          <p:cNvSpPr/>
          <p:nvPr/>
        </p:nvSpPr>
        <p:spPr>
          <a:xfrm>
            <a:off x="6420612" y="5357826"/>
            <a:ext cx="12330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/>
              <a:t>1</a:t>
            </a:r>
            <a:r>
              <a:rPr lang="ko-KR" altLang="en-US" sz="1200" dirty="0"/>
              <a:t>은 </a:t>
            </a:r>
            <a:r>
              <a:rPr lang="en-US" altLang="ko-KR" sz="1200" dirty="0"/>
              <a:t>0</a:t>
            </a:r>
            <a:r>
              <a:rPr lang="ko-KR" altLang="en-US" sz="1200" dirty="0"/>
              <a:t>으로 변환</a:t>
            </a:r>
          </a:p>
        </p:txBody>
      </p:sp>
      <p:cxnSp>
        <p:nvCxnSpPr>
          <p:cNvPr id="47" name="구부러진 연결선 68">
            <a:extLst>
              <a:ext uri="{FF2B5EF4-FFF2-40B4-BE49-F238E27FC236}">
                <a16:creationId xmlns:a16="http://schemas.microsoft.com/office/drawing/2014/main" xmlns="" id="{FDEEA379-03AA-42B3-8642-5AB01FED3D76}"/>
              </a:ext>
            </a:extLst>
          </p:cNvPr>
          <p:cNvCxnSpPr>
            <a:stCxn id="39" idx="0"/>
            <a:endCxn id="11" idx="2"/>
          </p:cNvCxnSpPr>
          <p:nvPr/>
        </p:nvCxnSpPr>
        <p:spPr>
          <a:xfrm rot="5400000" flipH="1" flipV="1">
            <a:off x="5723102" y="5023271"/>
            <a:ext cx="285752" cy="383358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구부러진 연결선 73">
            <a:extLst>
              <a:ext uri="{FF2B5EF4-FFF2-40B4-BE49-F238E27FC236}">
                <a16:creationId xmlns:a16="http://schemas.microsoft.com/office/drawing/2014/main" xmlns="" id="{B3C8EEF8-23EB-4526-B7CC-BBDAB489BE40}"/>
              </a:ext>
            </a:extLst>
          </p:cNvPr>
          <p:cNvCxnSpPr>
            <a:stCxn id="46" idx="0"/>
            <a:endCxn id="10" idx="2"/>
          </p:cNvCxnSpPr>
          <p:nvPr/>
        </p:nvCxnSpPr>
        <p:spPr>
          <a:xfrm rot="16200000" flipV="1">
            <a:off x="6594965" y="4915663"/>
            <a:ext cx="295498" cy="588827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526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base" latinLnBrk="1"/>
            <a:r>
              <a:rPr lang="ko-KR" altLang="en-US" dirty="0"/>
              <a:t>시프트연산자 </a:t>
            </a:r>
            <a:r>
              <a:rPr lang="en-US" altLang="ko-KR" dirty="0"/>
              <a:t>&lt;&lt;, &gt;&gt;, &gt;&gt;&gt;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4.3. 2</a:t>
            </a:r>
            <a:r>
              <a:rPr lang="ko-KR" altLang="en-US" dirty="0"/>
              <a:t>항 연산자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10462" y="1340768"/>
            <a:ext cx="4787900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718256" y="2907183"/>
            <a:ext cx="8172315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/>
              <a:t>&lt;&lt;	</a:t>
            </a:r>
            <a:r>
              <a:rPr lang="ko-KR" altLang="en-US" sz="1400" dirty="0"/>
              <a:t>왼쪽으로 비트 이동</a:t>
            </a:r>
            <a:r>
              <a:rPr lang="en-US" altLang="ko-KR" sz="1400" dirty="0"/>
              <a:t>, </a:t>
            </a:r>
            <a:r>
              <a:rPr lang="ko-KR" altLang="en-US" sz="1400" dirty="0"/>
              <a:t>오른쪽에 채워지는 비트는 </a:t>
            </a:r>
            <a:r>
              <a:rPr lang="en-US" altLang="ko-KR" sz="1400" dirty="0"/>
              <a:t>0, 2</a:t>
            </a:r>
            <a:r>
              <a:rPr lang="ko-KR" altLang="en-US" sz="1400" dirty="0"/>
              <a:t>를</a:t>
            </a:r>
            <a:r>
              <a:rPr lang="en-US" altLang="ko-KR" sz="1400" dirty="0"/>
              <a:t> </a:t>
            </a:r>
            <a:r>
              <a:rPr lang="ko-KR" altLang="en-US" sz="1400" dirty="0"/>
              <a:t>곱한 결과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&gt;&gt;	</a:t>
            </a:r>
            <a:r>
              <a:rPr lang="ko-KR" altLang="en-US" sz="1400" dirty="0"/>
              <a:t>오른쪽을 비트 이동</a:t>
            </a:r>
            <a:r>
              <a:rPr lang="en-US" altLang="ko-KR" sz="1400" dirty="0"/>
              <a:t>, </a:t>
            </a:r>
            <a:r>
              <a:rPr lang="ko-KR" altLang="en-US" sz="1400" dirty="0"/>
              <a:t>채워지는 비트는 부호비트</a:t>
            </a:r>
            <a:r>
              <a:rPr lang="en-US" altLang="ko-KR" sz="1400" dirty="0"/>
              <a:t>, 2</a:t>
            </a:r>
            <a:r>
              <a:rPr lang="ko-KR" altLang="en-US" sz="1400" dirty="0"/>
              <a:t>로 나눈 결과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&gt;&gt;&gt;	</a:t>
            </a:r>
            <a:r>
              <a:rPr lang="ko-KR" altLang="en-US" sz="1400" dirty="0"/>
              <a:t>오른쪽을 비트이동</a:t>
            </a:r>
            <a:r>
              <a:rPr lang="en-US" altLang="ko-KR" sz="1400" dirty="0"/>
              <a:t>, </a:t>
            </a:r>
            <a:r>
              <a:rPr lang="ko-KR" altLang="en-US" sz="1400" dirty="0"/>
              <a:t>채워지는 비트는 무조건 </a:t>
            </a:r>
            <a:r>
              <a:rPr lang="en-US" altLang="ko-KR" sz="1400" dirty="0"/>
              <a:t>0, </a:t>
            </a:r>
            <a:r>
              <a:rPr lang="ko-KR" altLang="en-US" sz="1400" dirty="0"/>
              <a:t>음수가 양수로 바뀔 수 있음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* </a:t>
            </a:r>
            <a:r>
              <a:rPr lang="ko-KR" altLang="en-US" sz="1400" dirty="0"/>
              <a:t>비트 이동 연산자는 오른쪽 항의 값에 대해서 단축이 일어납니다</a:t>
            </a:r>
            <a:r>
              <a:rPr lang="en-US" altLang="ko-KR" sz="1400" dirty="0"/>
              <a:t>. </a:t>
            </a:r>
            <a:r>
              <a:rPr lang="ko-KR" altLang="en-US" sz="1400" dirty="0"/>
              <a:t>단축이란 </a:t>
            </a:r>
            <a:r>
              <a:rPr lang="ko-KR" altLang="en-US" sz="1400" u="sng" dirty="0"/>
              <a:t>비트 이동 연산자의 </a:t>
            </a:r>
            <a:r>
              <a:rPr lang="ko-KR" altLang="en-US" sz="1400" u="sng" dirty="0" err="1"/>
              <a:t>젯수</a:t>
            </a:r>
            <a:r>
              <a:rPr lang="ko-KR" altLang="en-US" sz="1400" u="sng" dirty="0"/>
              <a:t> 값이 </a:t>
            </a:r>
            <a:r>
              <a:rPr lang="ko-KR" altLang="en-US" sz="1400" u="sng" dirty="0" err="1"/>
              <a:t>자료형의</a:t>
            </a:r>
            <a:r>
              <a:rPr lang="ko-KR" altLang="en-US" sz="1400" u="sng" dirty="0"/>
              <a:t> 크기 이상일 때 </a:t>
            </a:r>
            <a:r>
              <a:rPr lang="ko-KR" altLang="en-US" sz="1400" u="sng" dirty="0" err="1"/>
              <a:t>젯수의</a:t>
            </a:r>
            <a:r>
              <a:rPr lang="ko-KR" altLang="en-US" sz="1400" u="sng" dirty="0"/>
              <a:t> 숫자를 </a:t>
            </a:r>
            <a:r>
              <a:rPr lang="ko-KR" altLang="en-US" sz="1400" u="sng" dirty="0" err="1"/>
              <a:t>자료형의</a:t>
            </a:r>
            <a:r>
              <a:rPr lang="ko-KR" altLang="en-US" sz="1400" u="sng" dirty="0"/>
              <a:t> 크기로 나눈 나머지를 </a:t>
            </a:r>
            <a:r>
              <a:rPr lang="ko-KR" altLang="en-US" sz="1400" u="sng" dirty="0" err="1"/>
              <a:t>젯수로</a:t>
            </a:r>
            <a:r>
              <a:rPr lang="ko-KR" altLang="en-US" sz="1400" u="sng" dirty="0"/>
              <a:t> 한다</a:t>
            </a:r>
            <a:r>
              <a:rPr lang="ko-KR" altLang="en-US" sz="1400" dirty="0"/>
              <a:t>는 뜻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a = 8;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 err="1"/>
              <a:t>int</a:t>
            </a:r>
            <a:r>
              <a:rPr lang="en-US" altLang="ko-KR" sz="1400" dirty="0"/>
              <a:t> b = a &lt;&lt; 33; //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 = a &lt;&lt; (33 % 32);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* / </a:t>
            </a:r>
            <a:r>
              <a:rPr lang="ko-KR" altLang="en-US" sz="1400" dirty="0"/>
              <a:t>보다 연산속도가 빠르지만 </a:t>
            </a:r>
            <a:r>
              <a:rPr lang="ko-KR" altLang="en-US" sz="1400" dirty="0" err="1"/>
              <a:t>가독성이</a:t>
            </a:r>
            <a:r>
              <a:rPr lang="ko-KR" altLang="en-US" sz="1400" dirty="0"/>
              <a:t> 떨어져서 권장하지 않음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74320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base" latinLnBrk="1"/>
            <a:r>
              <a:rPr lang="ko-KR" altLang="en-US" dirty="0"/>
              <a:t>시프트연산자 </a:t>
            </a:r>
            <a:r>
              <a:rPr lang="en-US" altLang="ko-KR" dirty="0"/>
              <a:t>&lt;&lt;, &gt;&gt;, &gt;&gt;&gt;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ko-KR" dirty="0"/>
              <a:t>4.3. 2</a:t>
            </a:r>
            <a:r>
              <a:rPr lang="ko-KR" altLang="en-US" dirty="0"/>
              <a:t>항 연산자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75F5ECE-E317-4576-AFD9-0864F21F6EED}"/>
              </a:ext>
            </a:extLst>
          </p:cNvPr>
          <p:cNvSpPr txBox="1"/>
          <p:nvPr/>
        </p:nvSpPr>
        <p:spPr>
          <a:xfrm>
            <a:off x="755576" y="1316088"/>
            <a:ext cx="3304879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byte a = 5; </a:t>
            </a:r>
            <a:r>
              <a:rPr lang="en-US" altLang="ko-KR" dirty="0">
                <a:solidFill>
                  <a:srgbClr val="00B050"/>
                </a:solidFill>
              </a:rPr>
              <a:t>// 5</a:t>
            </a:r>
          </a:p>
          <a:p>
            <a:r>
              <a:rPr lang="en-US" altLang="ko-KR" dirty="0"/>
              <a:t>byte b = (byte)(a &lt;&lt; 2); </a:t>
            </a:r>
            <a:r>
              <a:rPr lang="en-US" altLang="ko-KR" dirty="0">
                <a:solidFill>
                  <a:srgbClr val="00B050"/>
                </a:solidFill>
              </a:rPr>
              <a:t>// 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59B21A9-3261-4B7A-A299-9944379319CC}"/>
              </a:ext>
            </a:extLst>
          </p:cNvPr>
          <p:cNvSpPr txBox="1"/>
          <p:nvPr/>
        </p:nvSpPr>
        <p:spPr>
          <a:xfrm>
            <a:off x="1668797" y="2244782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0 0 0 0 0 1 0 1</a:t>
            </a:r>
            <a:endParaRPr lang="ko-KR" altLang="en-US" sz="20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E95885F8-DDE5-4DD8-9319-05592E2BDA08}"/>
              </a:ext>
            </a:extLst>
          </p:cNvPr>
          <p:cNvSpPr/>
          <p:nvPr/>
        </p:nvSpPr>
        <p:spPr>
          <a:xfrm>
            <a:off x="3042867" y="2802027"/>
            <a:ext cx="214314" cy="285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F2FB598C-EAB5-4F44-B0BB-9FACC2B26D84}"/>
              </a:ext>
            </a:extLst>
          </p:cNvPr>
          <p:cNvSpPr txBox="1"/>
          <p:nvPr/>
        </p:nvSpPr>
        <p:spPr>
          <a:xfrm>
            <a:off x="1668797" y="3244914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0 0 0 1 0 1 0 0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11F557E-341F-4CA8-A14B-02FAB3C11E8E}"/>
              </a:ext>
            </a:extLst>
          </p:cNvPr>
          <p:cNvSpPr txBox="1"/>
          <p:nvPr/>
        </p:nvSpPr>
        <p:spPr>
          <a:xfrm>
            <a:off x="1668797" y="2744848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0 0 0 0 1 0 1 0</a:t>
            </a:r>
            <a:endParaRPr lang="ko-KR" altLang="en-US" sz="20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88325A1C-C676-4A61-B86C-1503AEC5A26F}"/>
              </a:ext>
            </a:extLst>
          </p:cNvPr>
          <p:cNvCxnSpPr/>
          <p:nvPr/>
        </p:nvCxnSpPr>
        <p:spPr>
          <a:xfrm rot="5400000">
            <a:off x="1740235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9E48989D-AF86-4AE9-A7C8-52C6170BFD1F}"/>
              </a:ext>
            </a:extLst>
          </p:cNvPr>
          <p:cNvCxnSpPr/>
          <p:nvPr/>
        </p:nvCxnSpPr>
        <p:spPr>
          <a:xfrm rot="5400000">
            <a:off x="1954549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xmlns="" id="{3A3E2820-5FD8-49A2-8D46-C8218EDC9AAC}"/>
              </a:ext>
            </a:extLst>
          </p:cNvPr>
          <p:cNvCxnSpPr/>
          <p:nvPr/>
        </p:nvCxnSpPr>
        <p:spPr>
          <a:xfrm rot="5400000">
            <a:off x="2168863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xmlns="" id="{E7BBDB99-831D-4F2C-90AC-66D927EFF5B9}"/>
              </a:ext>
            </a:extLst>
          </p:cNvPr>
          <p:cNvCxnSpPr/>
          <p:nvPr/>
        </p:nvCxnSpPr>
        <p:spPr>
          <a:xfrm rot="5400000">
            <a:off x="2383177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xmlns="" id="{9F322803-ADEB-4FB9-85B8-523C56CBA728}"/>
              </a:ext>
            </a:extLst>
          </p:cNvPr>
          <p:cNvCxnSpPr/>
          <p:nvPr/>
        </p:nvCxnSpPr>
        <p:spPr>
          <a:xfrm rot="5400000">
            <a:off x="2811805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C1552704-B561-4E0E-BC78-0B1E72871D43}"/>
              </a:ext>
            </a:extLst>
          </p:cNvPr>
          <p:cNvCxnSpPr/>
          <p:nvPr/>
        </p:nvCxnSpPr>
        <p:spPr>
          <a:xfrm rot="5400000">
            <a:off x="3026119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C2603178-94D5-4F3C-9C62-FBCF502C958E}"/>
              </a:ext>
            </a:extLst>
          </p:cNvPr>
          <p:cNvSpPr/>
          <p:nvPr/>
        </p:nvSpPr>
        <p:spPr>
          <a:xfrm>
            <a:off x="3042867" y="3318060"/>
            <a:ext cx="214314" cy="285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1C7E1D3-5BCD-40BD-8A80-698092CA7820}"/>
              </a:ext>
            </a:extLst>
          </p:cNvPr>
          <p:cNvSpPr txBox="1"/>
          <p:nvPr/>
        </p:nvSpPr>
        <p:spPr>
          <a:xfrm>
            <a:off x="1311607" y="224478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a</a:t>
            </a:r>
            <a:endParaRPr lang="ko-KR" altLang="en-US" sz="20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2FD1D84-C24E-4220-934C-B5D1F75E5A1A}"/>
              </a:ext>
            </a:extLst>
          </p:cNvPr>
          <p:cNvSpPr txBox="1"/>
          <p:nvPr/>
        </p:nvSpPr>
        <p:spPr>
          <a:xfrm>
            <a:off x="1311607" y="3244914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b</a:t>
            </a:r>
            <a:endParaRPr lang="ko-KR" altLang="en-US" sz="2000" b="1" dirty="0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xmlns="" id="{6F5836FA-D40B-4C80-B032-CECA6591C744}"/>
              </a:ext>
            </a:extLst>
          </p:cNvPr>
          <p:cNvCxnSpPr/>
          <p:nvPr/>
        </p:nvCxnSpPr>
        <p:spPr>
          <a:xfrm rot="5400000">
            <a:off x="2597491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1D181C12-E5EB-4066-B673-AC3E5DDF4AB2}"/>
              </a:ext>
            </a:extLst>
          </p:cNvPr>
          <p:cNvCxnSpPr/>
          <p:nvPr/>
        </p:nvCxnSpPr>
        <p:spPr>
          <a:xfrm rot="5400000">
            <a:off x="1740235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xmlns="" id="{40A9E3DC-8122-4783-92B2-2DA478535A7F}"/>
              </a:ext>
            </a:extLst>
          </p:cNvPr>
          <p:cNvCxnSpPr/>
          <p:nvPr/>
        </p:nvCxnSpPr>
        <p:spPr>
          <a:xfrm rot="5400000">
            <a:off x="1954549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A5601F7B-EA2D-41DA-B261-1D0A9B1A0DCC}"/>
              </a:ext>
            </a:extLst>
          </p:cNvPr>
          <p:cNvCxnSpPr/>
          <p:nvPr/>
        </p:nvCxnSpPr>
        <p:spPr>
          <a:xfrm rot="5400000">
            <a:off x="2168863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xmlns="" id="{D7D5D7A0-A0EA-4326-87FD-7ACCA0CEA873}"/>
              </a:ext>
            </a:extLst>
          </p:cNvPr>
          <p:cNvCxnSpPr/>
          <p:nvPr/>
        </p:nvCxnSpPr>
        <p:spPr>
          <a:xfrm rot="5400000">
            <a:off x="2383177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xmlns="" id="{25EFB582-4F5D-4C27-A1B9-558253848845}"/>
              </a:ext>
            </a:extLst>
          </p:cNvPr>
          <p:cNvCxnSpPr/>
          <p:nvPr/>
        </p:nvCxnSpPr>
        <p:spPr>
          <a:xfrm rot="5400000">
            <a:off x="2811805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xmlns="" id="{D6B96E48-D7C4-42E2-B25F-29611CC3B5F8}"/>
              </a:ext>
            </a:extLst>
          </p:cNvPr>
          <p:cNvCxnSpPr/>
          <p:nvPr/>
        </p:nvCxnSpPr>
        <p:spPr>
          <a:xfrm rot="5400000">
            <a:off x="3206698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xmlns="" id="{AAF5C544-FA8E-41C4-9400-82E217ADE80F}"/>
              </a:ext>
            </a:extLst>
          </p:cNvPr>
          <p:cNvCxnSpPr/>
          <p:nvPr/>
        </p:nvCxnSpPr>
        <p:spPr>
          <a:xfrm rot="5400000">
            <a:off x="2597491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49520592-D58A-4C65-946D-AC52D45D7C52}"/>
              </a:ext>
            </a:extLst>
          </p:cNvPr>
          <p:cNvSpPr txBox="1"/>
          <p:nvPr/>
        </p:nvSpPr>
        <p:spPr>
          <a:xfrm>
            <a:off x="3750479" y="2323869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항상 </a:t>
            </a:r>
            <a:r>
              <a:rPr lang="en-US" altLang="ko-KR" sz="1200" dirty="0"/>
              <a:t>0</a:t>
            </a:r>
            <a:r>
              <a:rPr lang="ko-KR" altLang="en-US" sz="1200" dirty="0"/>
              <a:t>으로</a:t>
            </a:r>
            <a:endParaRPr lang="en-US" altLang="ko-KR" sz="1200" dirty="0"/>
          </a:p>
          <a:p>
            <a:r>
              <a:rPr lang="ko-KR" altLang="en-US" sz="1200" dirty="0"/>
              <a:t> 채움</a:t>
            </a:r>
          </a:p>
        </p:txBody>
      </p:sp>
      <p:sp>
        <p:nvSpPr>
          <p:cNvPr id="29" name="자유형 26">
            <a:extLst>
              <a:ext uri="{FF2B5EF4-FFF2-40B4-BE49-F238E27FC236}">
                <a16:creationId xmlns:a16="http://schemas.microsoft.com/office/drawing/2014/main" xmlns="" id="{9626AAF1-A7C2-467D-BFE3-5BA3AD19A95E}"/>
              </a:ext>
            </a:extLst>
          </p:cNvPr>
          <p:cNvSpPr/>
          <p:nvPr/>
        </p:nvSpPr>
        <p:spPr>
          <a:xfrm flipH="1">
            <a:off x="3299477" y="2696270"/>
            <a:ext cx="450784" cy="259977"/>
          </a:xfrm>
          <a:custGeom>
            <a:avLst/>
            <a:gdLst>
              <a:gd name="connsiteX0" fmla="*/ 0 w 430306"/>
              <a:gd name="connsiteY0" fmla="*/ 0 h 259977"/>
              <a:gd name="connsiteX1" fmla="*/ 116541 w 430306"/>
              <a:gd name="connsiteY1" fmla="*/ 215153 h 259977"/>
              <a:gd name="connsiteX2" fmla="*/ 430306 w 430306"/>
              <a:gd name="connsiteY2" fmla="*/ 259977 h 25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259977">
                <a:moveTo>
                  <a:pt x="0" y="0"/>
                </a:moveTo>
                <a:cubicBezTo>
                  <a:pt x="22411" y="85912"/>
                  <a:pt x="44823" y="171824"/>
                  <a:pt x="116541" y="215153"/>
                </a:cubicBezTo>
                <a:cubicBezTo>
                  <a:pt x="188259" y="258482"/>
                  <a:pt x="309282" y="259229"/>
                  <a:pt x="430306" y="259977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7">
            <a:extLst>
              <a:ext uri="{FF2B5EF4-FFF2-40B4-BE49-F238E27FC236}">
                <a16:creationId xmlns:a16="http://schemas.microsoft.com/office/drawing/2014/main" xmlns="" id="{AF29C17F-3BE1-4E92-8BB6-9F778A572FE6}"/>
              </a:ext>
            </a:extLst>
          </p:cNvPr>
          <p:cNvSpPr/>
          <p:nvPr/>
        </p:nvSpPr>
        <p:spPr>
          <a:xfrm flipH="1">
            <a:off x="3292973" y="3173475"/>
            <a:ext cx="450784" cy="259977"/>
          </a:xfrm>
          <a:custGeom>
            <a:avLst/>
            <a:gdLst>
              <a:gd name="connsiteX0" fmla="*/ 0 w 430306"/>
              <a:gd name="connsiteY0" fmla="*/ 0 h 259977"/>
              <a:gd name="connsiteX1" fmla="*/ 116541 w 430306"/>
              <a:gd name="connsiteY1" fmla="*/ 215153 h 259977"/>
              <a:gd name="connsiteX2" fmla="*/ 430306 w 430306"/>
              <a:gd name="connsiteY2" fmla="*/ 259977 h 25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259977">
                <a:moveTo>
                  <a:pt x="0" y="0"/>
                </a:moveTo>
                <a:cubicBezTo>
                  <a:pt x="22411" y="85912"/>
                  <a:pt x="44823" y="171824"/>
                  <a:pt x="116541" y="215153"/>
                </a:cubicBezTo>
                <a:cubicBezTo>
                  <a:pt x="188259" y="258482"/>
                  <a:pt x="309282" y="259229"/>
                  <a:pt x="430306" y="259977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051C61FF-38C4-4CD3-8F56-F9F560C5F251}"/>
              </a:ext>
            </a:extLst>
          </p:cNvPr>
          <p:cNvSpPr txBox="1"/>
          <p:nvPr/>
        </p:nvSpPr>
        <p:spPr>
          <a:xfrm>
            <a:off x="5828696" y="2244782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0 0 0 1 0 1 0 0</a:t>
            </a:r>
            <a:endParaRPr lang="ko-KR" altLang="en-US" sz="20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31C20F58-83C3-4934-AFDA-F316F85BFAF1}"/>
              </a:ext>
            </a:extLst>
          </p:cNvPr>
          <p:cNvSpPr/>
          <p:nvPr/>
        </p:nvSpPr>
        <p:spPr>
          <a:xfrm>
            <a:off x="5873239" y="2807321"/>
            <a:ext cx="214314" cy="285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6EDF761-BC94-41F1-A38F-8A2591B3EB5D}"/>
              </a:ext>
            </a:extLst>
          </p:cNvPr>
          <p:cNvSpPr txBox="1"/>
          <p:nvPr/>
        </p:nvSpPr>
        <p:spPr>
          <a:xfrm>
            <a:off x="4932040" y="1316088"/>
            <a:ext cx="334014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dirty="0"/>
              <a:t>byte a = 20;</a:t>
            </a:r>
            <a:r>
              <a:rPr lang="en-US" altLang="ko-KR" dirty="0">
                <a:solidFill>
                  <a:srgbClr val="00B050"/>
                </a:solidFill>
              </a:rPr>
              <a:t> // 20</a:t>
            </a:r>
          </a:p>
          <a:p>
            <a:r>
              <a:rPr lang="en-US" altLang="ko-KR" dirty="0"/>
              <a:t>byte b = (byte)(a &gt;&gt;&gt; 2); </a:t>
            </a:r>
            <a:r>
              <a:rPr lang="en-US" altLang="ko-KR" dirty="0">
                <a:solidFill>
                  <a:srgbClr val="00B050"/>
                </a:solidFill>
              </a:rPr>
              <a:t>// 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E779FA0-4176-4D54-8B68-DF02EBE0739A}"/>
              </a:ext>
            </a:extLst>
          </p:cNvPr>
          <p:cNvSpPr txBox="1"/>
          <p:nvPr/>
        </p:nvSpPr>
        <p:spPr>
          <a:xfrm>
            <a:off x="5828696" y="3244914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0 0 0 0 0 1 0 1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144059FF-5A71-487E-8878-1A52A6A4330C}"/>
              </a:ext>
            </a:extLst>
          </p:cNvPr>
          <p:cNvSpPr txBox="1"/>
          <p:nvPr/>
        </p:nvSpPr>
        <p:spPr>
          <a:xfrm>
            <a:off x="5828696" y="2744848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0 0 0 0 1 0 1 0</a:t>
            </a:r>
            <a:endParaRPr lang="ko-KR" altLang="en-US" sz="2000" dirty="0"/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xmlns="" id="{6A50AC19-AA86-43B9-8604-A9068979E693}"/>
              </a:ext>
            </a:extLst>
          </p:cNvPr>
          <p:cNvCxnSpPr/>
          <p:nvPr/>
        </p:nvCxnSpPr>
        <p:spPr>
          <a:xfrm rot="16200000" flipH="1">
            <a:off x="5900134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xmlns="" id="{C1CF4467-7803-4B67-A5B6-CCCD979E10C3}"/>
              </a:ext>
            </a:extLst>
          </p:cNvPr>
          <p:cNvCxnSpPr/>
          <p:nvPr/>
        </p:nvCxnSpPr>
        <p:spPr>
          <a:xfrm rot="16200000" flipH="1">
            <a:off x="6114448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xmlns="" id="{84909F21-BC98-4BBF-B51E-7F78450DFCA6}"/>
              </a:ext>
            </a:extLst>
          </p:cNvPr>
          <p:cNvCxnSpPr/>
          <p:nvPr/>
        </p:nvCxnSpPr>
        <p:spPr>
          <a:xfrm rot="16200000" flipH="1">
            <a:off x="6328762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xmlns="" id="{AC55F978-55A3-4720-A2ED-5139699F5248}"/>
              </a:ext>
            </a:extLst>
          </p:cNvPr>
          <p:cNvCxnSpPr/>
          <p:nvPr/>
        </p:nvCxnSpPr>
        <p:spPr>
          <a:xfrm rot="16200000" flipH="1">
            <a:off x="6543076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xmlns="" id="{8E340092-164B-4EC4-93C5-B581CB340DAE}"/>
              </a:ext>
            </a:extLst>
          </p:cNvPr>
          <p:cNvCxnSpPr/>
          <p:nvPr/>
        </p:nvCxnSpPr>
        <p:spPr>
          <a:xfrm rot="16200000" flipH="1">
            <a:off x="6757390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xmlns="" id="{A8895820-2092-40F9-814A-BC159F20DF7F}"/>
              </a:ext>
            </a:extLst>
          </p:cNvPr>
          <p:cNvCxnSpPr/>
          <p:nvPr/>
        </p:nvCxnSpPr>
        <p:spPr>
          <a:xfrm rot="16200000" flipH="1">
            <a:off x="6971704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xmlns="" id="{7EF1BEEF-6C73-44BD-A2A6-56390D6598C0}"/>
              </a:ext>
            </a:extLst>
          </p:cNvPr>
          <p:cNvCxnSpPr/>
          <p:nvPr/>
        </p:nvCxnSpPr>
        <p:spPr>
          <a:xfrm rot="16200000" flipH="1">
            <a:off x="7186018" y="2601972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xmlns="" id="{8C711D2E-066E-4B4B-899A-C24ECD93426B}"/>
              </a:ext>
            </a:extLst>
          </p:cNvPr>
          <p:cNvCxnSpPr/>
          <p:nvPr/>
        </p:nvCxnSpPr>
        <p:spPr>
          <a:xfrm rot="16200000" flipH="1">
            <a:off x="5971572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xmlns="" id="{C05500E5-E472-4FF5-A9DB-EDFE9B6187F0}"/>
              </a:ext>
            </a:extLst>
          </p:cNvPr>
          <p:cNvCxnSpPr/>
          <p:nvPr/>
        </p:nvCxnSpPr>
        <p:spPr>
          <a:xfrm rot="16200000" flipH="1">
            <a:off x="6185886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xmlns="" id="{C7969A86-4215-47F3-83AD-FC6DE31BA44D}"/>
              </a:ext>
            </a:extLst>
          </p:cNvPr>
          <p:cNvCxnSpPr/>
          <p:nvPr/>
        </p:nvCxnSpPr>
        <p:spPr>
          <a:xfrm rot="16200000" flipH="1">
            <a:off x="6400200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xmlns="" id="{C7E1C8EB-0DA2-4D11-81B9-B1A8D7A02404}"/>
              </a:ext>
            </a:extLst>
          </p:cNvPr>
          <p:cNvCxnSpPr/>
          <p:nvPr/>
        </p:nvCxnSpPr>
        <p:spPr>
          <a:xfrm rot="16200000" flipH="1">
            <a:off x="6614514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xmlns="" id="{94FB4D63-8EBB-4C4D-96E5-169898BDF1F5}"/>
              </a:ext>
            </a:extLst>
          </p:cNvPr>
          <p:cNvCxnSpPr/>
          <p:nvPr/>
        </p:nvCxnSpPr>
        <p:spPr>
          <a:xfrm rot="16200000" flipH="1">
            <a:off x="6828828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xmlns="" id="{C5D1E477-6102-4F5F-8386-8BF715BBCD17}"/>
              </a:ext>
            </a:extLst>
          </p:cNvPr>
          <p:cNvCxnSpPr/>
          <p:nvPr/>
        </p:nvCxnSpPr>
        <p:spPr>
          <a:xfrm rot="16200000" flipH="1">
            <a:off x="7043142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xmlns="" id="{52F13D14-8745-41BC-AEC8-27A27CB804DF}"/>
              </a:ext>
            </a:extLst>
          </p:cNvPr>
          <p:cNvCxnSpPr/>
          <p:nvPr/>
        </p:nvCxnSpPr>
        <p:spPr>
          <a:xfrm rot="16200000" flipH="1">
            <a:off x="7257456" y="310203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EC880A32-52FE-49EA-B007-649FF22CD2D5}"/>
              </a:ext>
            </a:extLst>
          </p:cNvPr>
          <p:cNvSpPr/>
          <p:nvPr/>
        </p:nvSpPr>
        <p:spPr>
          <a:xfrm>
            <a:off x="5882204" y="3307387"/>
            <a:ext cx="214314" cy="285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46A94AF4-7FB8-4F84-AB12-8AAB1E7C6172}"/>
              </a:ext>
            </a:extLst>
          </p:cNvPr>
          <p:cNvSpPr txBox="1"/>
          <p:nvPr/>
        </p:nvSpPr>
        <p:spPr>
          <a:xfrm>
            <a:off x="7686084" y="2244782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a</a:t>
            </a:r>
            <a:endParaRPr lang="ko-KR" altLang="en-US" sz="2000" b="1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02967DE9-F217-4F2A-A028-D156FB1453F6}"/>
              </a:ext>
            </a:extLst>
          </p:cNvPr>
          <p:cNvSpPr txBox="1"/>
          <p:nvPr/>
        </p:nvSpPr>
        <p:spPr>
          <a:xfrm>
            <a:off x="7686084" y="3244914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b</a:t>
            </a:r>
            <a:endParaRPr lang="ko-KR" altLang="en-US" sz="2000" b="1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21AC2576-7921-4400-99F9-C9D774342D64}"/>
              </a:ext>
            </a:extLst>
          </p:cNvPr>
          <p:cNvSpPr txBox="1"/>
          <p:nvPr/>
        </p:nvSpPr>
        <p:spPr>
          <a:xfrm>
            <a:off x="4900002" y="2341733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항상 </a:t>
            </a:r>
            <a:r>
              <a:rPr lang="en-US" altLang="ko-KR" sz="1200" dirty="0"/>
              <a:t>0</a:t>
            </a:r>
            <a:r>
              <a:rPr lang="ko-KR" altLang="en-US" sz="1200" dirty="0"/>
              <a:t>으로</a:t>
            </a:r>
            <a:endParaRPr lang="en-US" altLang="ko-KR" sz="1200" dirty="0"/>
          </a:p>
          <a:p>
            <a:r>
              <a:rPr lang="ko-KR" altLang="en-US" sz="1200" dirty="0"/>
              <a:t> 채움</a:t>
            </a:r>
          </a:p>
        </p:txBody>
      </p:sp>
      <p:sp>
        <p:nvSpPr>
          <p:cNvPr id="54" name="자유형 51">
            <a:extLst>
              <a:ext uri="{FF2B5EF4-FFF2-40B4-BE49-F238E27FC236}">
                <a16:creationId xmlns:a16="http://schemas.microsoft.com/office/drawing/2014/main" xmlns="" id="{BDED1196-CE2B-45D5-8A6D-7C9C2FE38DFB}"/>
              </a:ext>
            </a:extLst>
          </p:cNvPr>
          <p:cNvSpPr/>
          <p:nvPr/>
        </p:nvSpPr>
        <p:spPr>
          <a:xfrm>
            <a:off x="5471506" y="2644892"/>
            <a:ext cx="430306" cy="288495"/>
          </a:xfrm>
          <a:custGeom>
            <a:avLst/>
            <a:gdLst>
              <a:gd name="connsiteX0" fmla="*/ 0 w 430306"/>
              <a:gd name="connsiteY0" fmla="*/ 0 h 259977"/>
              <a:gd name="connsiteX1" fmla="*/ 116541 w 430306"/>
              <a:gd name="connsiteY1" fmla="*/ 215153 h 259977"/>
              <a:gd name="connsiteX2" fmla="*/ 430306 w 430306"/>
              <a:gd name="connsiteY2" fmla="*/ 259977 h 25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259977">
                <a:moveTo>
                  <a:pt x="0" y="0"/>
                </a:moveTo>
                <a:cubicBezTo>
                  <a:pt x="22411" y="85912"/>
                  <a:pt x="44823" y="171824"/>
                  <a:pt x="116541" y="215153"/>
                </a:cubicBezTo>
                <a:cubicBezTo>
                  <a:pt x="188259" y="258482"/>
                  <a:pt x="309282" y="259229"/>
                  <a:pt x="430306" y="259977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자유형 52">
            <a:extLst>
              <a:ext uri="{FF2B5EF4-FFF2-40B4-BE49-F238E27FC236}">
                <a16:creationId xmlns:a16="http://schemas.microsoft.com/office/drawing/2014/main" xmlns="" id="{0542B562-5AD0-4ABF-A624-EF66E815439B}"/>
              </a:ext>
            </a:extLst>
          </p:cNvPr>
          <p:cNvSpPr/>
          <p:nvPr/>
        </p:nvSpPr>
        <p:spPr>
          <a:xfrm>
            <a:off x="5471506" y="3173476"/>
            <a:ext cx="430306" cy="259977"/>
          </a:xfrm>
          <a:custGeom>
            <a:avLst/>
            <a:gdLst>
              <a:gd name="connsiteX0" fmla="*/ 0 w 430306"/>
              <a:gd name="connsiteY0" fmla="*/ 0 h 259977"/>
              <a:gd name="connsiteX1" fmla="*/ 116541 w 430306"/>
              <a:gd name="connsiteY1" fmla="*/ 215153 h 259977"/>
              <a:gd name="connsiteX2" fmla="*/ 430306 w 430306"/>
              <a:gd name="connsiteY2" fmla="*/ 259977 h 259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0306" h="259977">
                <a:moveTo>
                  <a:pt x="0" y="0"/>
                </a:moveTo>
                <a:cubicBezTo>
                  <a:pt x="22411" y="85912"/>
                  <a:pt x="44823" y="171824"/>
                  <a:pt x="116541" y="215153"/>
                </a:cubicBezTo>
                <a:cubicBezTo>
                  <a:pt x="188259" y="258482"/>
                  <a:pt x="309282" y="259229"/>
                  <a:pt x="430306" y="259977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C6436E7-BEEE-4900-96A6-122EEA2EB482}"/>
              </a:ext>
            </a:extLst>
          </p:cNvPr>
          <p:cNvSpPr txBox="1"/>
          <p:nvPr/>
        </p:nvSpPr>
        <p:spPr>
          <a:xfrm>
            <a:off x="1605313" y="4909078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0 0 0 1 0 1 0 0</a:t>
            </a:r>
            <a:endParaRPr lang="ko-KR" altLang="en-US" sz="2000" dirty="0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xmlns="" id="{D2DB1A67-85E9-42A2-9A86-F8E24E9643AD}"/>
              </a:ext>
            </a:extLst>
          </p:cNvPr>
          <p:cNvSpPr/>
          <p:nvPr/>
        </p:nvSpPr>
        <p:spPr>
          <a:xfrm>
            <a:off x="1649856" y="5471617"/>
            <a:ext cx="214314" cy="285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72A8FB36-3C2D-4267-927D-AD0E5D10CAAB}"/>
              </a:ext>
            </a:extLst>
          </p:cNvPr>
          <p:cNvSpPr txBox="1"/>
          <p:nvPr/>
        </p:nvSpPr>
        <p:spPr>
          <a:xfrm>
            <a:off x="755576" y="3980384"/>
            <a:ext cx="3447745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byte a = 20; </a:t>
            </a:r>
            <a:r>
              <a:rPr lang="en-US" altLang="ko-KR" dirty="0">
                <a:solidFill>
                  <a:srgbClr val="00B050"/>
                </a:solidFill>
              </a:rPr>
              <a:t>// 20</a:t>
            </a:r>
          </a:p>
          <a:p>
            <a:r>
              <a:rPr lang="en-US" altLang="ko-KR" dirty="0"/>
              <a:t>byte b = (byte)(a &gt;&gt; 2); </a:t>
            </a:r>
            <a:r>
              <a:rPr lang="en-US" altLang="ko-KR" dirty="0">
                <a:solidFill>
                  <a:srgbClr val="00B050"/>
                </a:solidFill>
              </a:rPr>
              <a:t>// 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643860FD-E18A-4512-AE5A-CB2E08DEAA16}"/>
              </a:ext>
            </a:extLst>
          </p:cNvPr>
          <p:cNvSpPr txBox="1"/>
          <p:nvPr/>
        </p:nvSpPr>
        <p:spPr>
          <a:xfrm>
            <a:off x="1605313" y="5909210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0 0 0 0 0 1 0 1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324E3309-DEED-4C4C-BF64-D59773C8AA19}"/>
              </a:ext>
            </a:extLst>
          </p:cNvPr>
          <p:cNvSpPr txBox="1"/>
          <p:nvPr/>
        </p:nvSpPr>
        <p:spPr>
          <a:xfrm>
            <a:off x="1605313" y="5409144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0 0 0 0 1 0 1 0</a:t>
            </a:r>
            <a:endParaRPr lang="ko-KR" altLang="en-US" sz="2000" dirty="0"/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xmlns="" id="{ACF7AB48-3BCE-460C-B9E6-D24746DAEB9B}"/>
              </a:ext>
            </a:extLst>
          </p:cNvPr>
          <p:cNvCxnSpPr/>
          <p:nvPr/>
        </p:nvCxnSpPr>
        <p:spPr>
          <a:xfrm rot="16200000" flipH="1">
            <a:off x="1676751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xmlns="" id="{60064F55-6004-47FD-9A32-F40C266CEA0A}"/>
              </a:ext>
            </a:extLst>
          </p:cNvPr>
          <p:cNvCxnSpPr/>
          <p:nvPr/>
        </p:nvCxnSpPr>
        <p:spPr>
          <a:xfrm rot="16200000" flipH="1">
            <a:off x="1891065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xmlns="" id="{184BE035-4CB7-4835-882C-A00E929B58EF}"/>
              </a:ext>
            </a:extLst>
          </p:cNvPr>
          <p:cNvCxnSpPr/>
          <p:nvPr/>
        </p:nvCxnSpPr>
        <p:spPr>
          <a:xfrm rot="16200000" flipH="1">
            <a:off x="2105379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xmlns="" id="{25445DBB-B7CD-457D-B873-2117FF34D52C}"/>
              </a:ext>
            </a:extLst>
          </p:cNvPr>
          <p:cNvCxnSpPr/>
          <p:nvPr/>
        </p:nvCxnSpPr>
        <p:spPr>
          <a:xfrm rot="16200000" flipH="1">
            <a:off x="2319693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xmlns="" id="{10B2077B-7A0D-40B5-8D69-6D199401CAAE}"/>
              </a:ext>
            </a:extLst>
          </p:cNvPr>
          <p:cNvCxnSpPr/>
          <p:nvPr/>
        </p:nvCxnSpPr>
        <p:spPr>
          <a:xfrm rot="16200000" flipH="1">
            <a:off x="2534007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xmlns="" id="{6A7366C8-ECEF-4274-B22E-82C54A632D5B}"/>
              </a:ext>
            </a:extLst>
          </p:cNvPr>
          <p:cNvCxnSpPr/>
          <p:nvPr/>
        </p:nvCxnSpPr>
        <p:spPr>
          <a:xfrm rot="16200000" flipH="1">
            <a:off x="2748321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xmlns="" id="{0B298D52-FF04-4857-90B5-34422C76E8E9}"/>
              </a:ext>
            </a:extLst>
          </p:cNvPr>
          <p:cNvCxnSpPr/>
          <p:nvPr/>
        </p:nvCxnSpPr>
        <p:spPr>
          <a:xfrm rot="16200000" flipH="1">
            <a:off x="2962635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xmlns="" id="{C119465B-38FB-4214-82E7-0CC19CB39C62}"/>
              </a:ext>
            </a:extLst>
          </p:cNvPr>
          <p:cNvCxnSpPr/>
          <p:nvPr/>
        </p:nvCxnSpPr>
        <p:spPr>
          <a:xfrm rot="16200000" flipH="1">
            <a:off x="1748189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xmlns="" id="{F3338E4A-37B2-4344-A767-11CF0713A039}"/>
              </a:ext>
            </a:extLst>
          </p:cNvPr>
          <p:cNvCxnSpPr/>
          <p:nvPr/>
        </p:nvCxnSpPr>
        <p:spPr>
          <a:xfrm rot="16200000" flipH="1">
            <a:off x="1962503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84F39152-700F-4074-9C00-292E28DC4A45}"/>
              </a:ext>
            </a:extLst>
          </p:cNvPr>
          <p:cNvCxnSpPr/>
          <p:nvPr/>
        </p:nvCxnSpPr>
        <p:spPr>
          <a:xfrm rot="16200000" flipH="1">
            <a:off x="2176817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xmlns="" id="{743E6EEB-59FA-4A9F-AE3E-8FADD5BDDC48}"/>
              </a:ext>
            </a:extLst>
          </p:cNvPr>
          <p:cNvCxnSpPr/>
          <p:nvPr/>
        </p:nvCxnSpPr>
        <p:spPr>
          <a:xfrm rot="16200000" flipH="1">
            <a:off x="2391131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03C85232-6BE9-4147-9D4F-5058DFCD163F}"/>
              </a:ext>
            </a:extLst>
          </p:cNvPr>
          <p:cNvCxnSpPr/>
          <p:nvPr/>
        </p:nvCxnSpPr>
        <p:spPr>
          <a:xfrm rot="16200000" flipH="1">
            <a:off x="2605445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D51E748B-762E-4F60-BEC5-C86F120545FE}"/>
              </a:ext>
            </a:extLst>
          </p:cNvPr>
          <p:cNvCxnSpPr/>
          <p:nvPr/>
        </p:nvCxnSpPr>
        <p:spPr>
          <a:xfrm rot="16200000" flipH="1">
            <a:off x="2819759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xmlns="" id="{D1B70738-6F30-485C-9A28-F8EEEBD5318C}"/>
              </a:ext>
            </a:extLst>
          </p:cNvPr>
          <p:cNvCxnSpPr/>
          <p:nvPr/>
        </p:nvCxnSpPr>
        <p:spPr>
          <a:xfrm rot="16200000" flipH="1">
            <a:off x="3034073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9EF99F87-9DB3-4008-B7FB-8910A0AB606E}"/>
              </a:ext>
            </a:extLst>
          </p:cNvPr>
          <p:cNvSpPr/>
          <p:nvPr/>
        </p:nvSpPr>
        <p:spPr>
          <a:xfrm>
            <a:off x="1658821" y="5971683"/>
            <a:ext cx="214314" cy="285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D9B1033A-27B4-49C8-81A6-4C22E0D3D059}"/>
              </a:ext>
            </a:extLst>
          </p:cNvPr>
          <p:cNvSpPr txBox="1"/>
          <p:nvPr/>
        </p:nvSpPr>
        <p:spPr>
          <a:xfrm>
            <a:off x="3462701" y="4909078"/>
            <a:ext cx="325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/>
              <a:t>a</a:t>
            </a:r>
            <a:endParaRPr lang="ko-KR" altLang="en-US" sz="2000" b="1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770182C4-8FA2-42A1-AF59-99F58B94F73D}"/>
              </a:ext>
            </a:extLst>
          </p:cNvPr>
          <p:cNvSpPr txBox="1"/>
          <p:nvPr/>
        </p:nvSpPr>
        <p:spPr>
          <a:xfrm>
            <a:off x="3462701" y="590921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b</a:t>
            </a:r>
            <a:endParaRPr lang="ko-KR" altLang="en-US" sz="2000" b="1" dirty="0"/>
          </a:p>
        </p:txBody>
      </p:sp>
      <p:sp>
        <p:nvSpPr>
          <p:cNvPr id="78" name="자유형 78">
            <a:extLst>
              <a:ext uri="{FF2B5EF4-FFF2-40B4-BE49-F238E27FC236}">
                <a16:creationId xmlns:a16="http://schemas.microsoft.com/office/drawing/2014/main" xmlns="" id="{DC9BB716-B75F-4307-86BD-9DB77978D7ED}"/>
              </a:ext>
            </a:extLst>
          </p:cNvPr>
          <p:cNvSpPr/>
          <p:nvPr/>
        </p:nvSpPr>
        <p:spPr>
          <a:xfrm>
            <a:off x="1417806" y="5103217"/>
            <a:ext cx="248023" cy="466165"/>
          </a:xfrm>
          <a:custGeom>
            <a:avLst/>
            <a:gdLst>
              <a:gd name="connsiteX0" fmla="*/ 248023 w 248023"/>
              <a:gd name="connsiteY0" fmla="*/ 0 h 466165"/>
              <a:gd name="connsiteX1" fmla="*/ 5976 w 248023"/>
              <a:gd name="connsiteY1" fmla="*/ 242047 h 466165"/>
              <a:gd name="connsiteX2" fmla="*/ 212164 w 248023"/>
              <a:gd name="connsiteY2" fmla="*/ 466165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023" h="466165">
                <a:moveTo>
                  <a:pt x="248023" y="0"/>
                </a:moveTo>
                <a:cubicBezTo>
                  <a:pt x="129987" y="82176"/>
                  <a:pt x="11952" y="164353"/>
                  <a:pt x="5976" y="242047"/>
                </a:cubicBezTo>
                <a:cubicBezTo>
                  <a:pt x="0" y="319741"/>
                  <a:pt x="106082" y="392953"/>
                  <a:pt x="212164" y="466165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자유형 79">
            <a:extLst>
              <a:ext uri="{FF2B5EF4-FFF2-40B4-BE49-F238E27FC236}">
                <a16:creationId xmlns:a16="http://schemas.microsoft.com/office/drawing/2014/main" xmlns="" id="{6E5C5E50-93F3-4E62-B99E-B3C4F02C062D}"/>
              </a:ext>
            </a:extLst>
          </p:cNvPr>
          <p:cNvSpPr/>
          <p:nvPr/>
        </p:nvSpPr>
        <p:spPr>
          <a:xfrm>
            <a:off x="1462437" y="5623458"/>
            <a:ext cx="248023" cy="466165"/>
          </a:xfrm>
          <a:custGeom>
            <a:avLst/>
            <a:gdLst>
              <a:gd name="connsiteX0" fmla="*/ 248023 w 248023"/>
              <a:gd name="connsiteY0" fmla="*/ 0 h 466165"/>
              <a:gd name="connsiteX1" fmla="*/ 5976 w 248023"/>
              <a:gd name="connsiteY1" fmla="*/ 242047 h 466165"/>
              <a:gd name="connsiteX2" fmla="*/ 212164 w 248023"/>
              <a:gd name="connsiteY2" fmla="*/ 466165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023" h="466165">
                <a:moveTo>
                  <a:pt x="248023" y="0"/>
                </a:moveTo>
                <a:cubicBezTo>
                  <a:pt x="129987" y="82176"/>
                  <a:pt x="11952" y="164353"/>
                  <a:pt x="5976" y="242047"/>
                </a:cubicBezTo>
                <a:cubicBezTo>
                  <a:pt x="0" y="319741"/>
                  <a:pt x="106082" y="392953"/>
                  <a:pt x="212164" y="466165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DD864002-5A22-4FFA-922B-5699CB4F7EB1}"/>
              </a:ext>
            </a:extLst>
          </p:cNvPr>
          <p:cNvSpPr txBox="1"/>
          <p:nvPr/>
        </p:nvSpPr>
        <p:spPr>
          <a:xfrm>
            <a:off x="5534403" y="4909078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1 1 1 1 1 0 0 0</a:t>
            </a:r>
            <a:endParaRPr lang="ko-KR" altLang="en-US" sz="2000" dirty="0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xmlns="" id="{69524AE6-67E8-4ED3-ADCE-B90A66F901D6}"/>
              </a:ext>
            </a:extLst>
          </p:cNvPr>
          <p:cNvSpPr/>
          <p:nvPr/>
        </p:nvSpPr>
        <p:spPr>
          <a:xfrm>
            <a:off x="5578946" y="5471617"/>
            <a:ext cx="214314" cy="285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B0F41BF2-1FB1-4FF5-BF5F-8120AFF31EEF}"/>
              </a:ext>
            </a:extLst>
          </p:cNvPr>
          <p:cNvSpPr txBox="1"/>
          <p:nvPr/>
        </p:nvSpPr>
        <p:spPr>
          <a:xfrm>
            <a:off x="4932040" y="3980384"/>
            <a:ext cx="3395610" cy="646331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/>
              <a:t>byte a = (byte)0xf8; </a:t>
            </a:r>
            <a:r>
              <a:rPr lang="en-US" altLang="ko-KR" dirty="0">
                <a:solidFill>
                  <a:srgbClr val="00B050"/>
                </a:solidFill>
              </a:rPr>
              <a:t>// -8</a:t>
            </a:r>
          </a:p>
          <a:p>
            <a:r>
              <a:rPr lang="en-US" altLang="ko-KR" dirty="0"/>
              <a:t>byte b = (byte)(a&gt;&gt; 2); </a:t>
            </a:r>
            <a:r>
              <a:rPr lang="en-US" altLang="ko-KR" dirty="0">
                <a:solidFill>
                  <a:srgbClr val="00B050"/>
                </a:solidFill>
              </a:rPr>
              <a:t>// -2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8213A06A-E7D7-4BA2-BF97-2E12D281FE1B}"/>
              </a:ext>
            </a:extLst>
          </p:cNvPr>
          <p:cNvSpPr txBox="1"/>
          <p:nvPr/>
        </p:nvSpPr>
        <p:spPr>
          <a:xfrm>
            <a:off x="5534403" y="5909210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0070C0"/>
                </a:solidFill>
              </a:rPr>
              <a:t>1 1 1 1 1 1 1 0</a:t>
            </a:r>
            <a:endParaRPr lang="ko-KR" altLang="en-US" sz="2000" dirty="0">
              <a:solidFill>
                <a:srgbClr val="0070C0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xmlns="" id="{F3A1431F-E1E4-4402-B543-B9A4BA6C7021}"/>
              </a:ext>
            </a:extLst>
          </p:cNvPr>
          <p:cNvSpPr txBox="1"/>
          <p:nvPr/>
        </p:nvSpPr>
        <p:spPr>
          <a:xfrm>
            <a:off x="5534403" y="5409144"/>
            <a:ext cx="1806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/>
              <a:t>1 1 1 1 1 1 0 0</a:t>
            </a:r>
            <a:endParaRPr lang="ko-KR" altLang="en-US" sz="2000" dirty="0"/>
          </a:p>
        </p:txBody>
      </p: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xmlns="" id="{7A87BCAB-BDCB-4AB3-B07A-36AB13593904}"/>
              </a:ext>
            </a:extLst>
          </p:cNvPr>
          <p:cNvCxnSpPr/>
          <p:nvPr/>
        </p:nvCxnSpPr>
        <p:spPr>
          <a:xfrm rot="16200000" flipH="1">
            <a:off x="5605841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xmlns="" id="{35238008-1A7C-4DDA-A101-3A0194DE4FD4}"/>
              </a:ext>
            </a:extLst>
          </p:cNvPr>
          <p:cNvCxnSpPr/>
          <p:nvPr/>
        </p:nvCxnSpPr>
        <p:spPr>
          <a:xfrm rot="16200000" flipH="1">
            <a:off x="5820155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xmlns="" id="{C3143208-E76E-47A6-9045-28751A09BA30}"/>
              </a:ext>
            </a:extLst>
          </p:cNvPr>
          <p:cNvCxnSpPr/>
          <p:nvPr/>
        </p:nvCxnSpPr>
        <p:spPr>
          <a:xfrm rot="16200000" flipH="1">
            <a:off x="6034469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xmlns="" id="{8F95B58A-852B-4F33-8A84-703222687B67}"/>
              </a:ext>
            </a:extLst>
          </p:cNvPr>
          <p:cNvCxnSpPr/>
          <p:nvPr/>
        </p:nvCxnSpPr>
        <p:spPr>
          <a:xfrm rot="16200000" flipH="1">
            <a:off x="6248783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xmlns="" id="{A9BA5261-1336-45C7-933B-ED4D9DB4CA51}"/>
              </a:ext>
            </a:extLst>
          </p:cNvPr>
          <p:cNvCxnSpPr/>
          <p:nvPr/>
        </p:nvCxnSpPr>
        <p:spPr>
          <a:xfrm rot="16200000" flipH="1">
            <a:off x="6463097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>
            <a:extLst>
              <a:ext uri="{FF2B5EF4-FFF2-40B4-BE49-F238E27FC236}">
                <a16:creationId xmlns:a16="http://schemas.microsoft.com/office/drawing/2014/main" xmlns="" id="{F56A4964-2165-4226-A1BF-E7788F312BCE}"/>
              </a:ext>
            </a:extLst>
          </p:cNvPr>
          <p:cNvCxnSpPr/>
          <p:nvPr/>
        </p:nvCxnSpPr>
        <p:spPr>
          <a:xfrm rot="16200000" flipH="1">
            <a:off x="6677411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xmlns="" id="{75B0AF31-7FB1-4D56-8F3A-01DFD6D670B3}"/>
              </a:ext>
            </a:extLst>
          </p:cNvPr>
          <p:cNvCxnSpPr/>
          <p:nvPr/>
        </p:nvCxnSpPr>
        <p:spPr>
          <a:xfrm rot="16200000" flipH="1">
            <a:off x="6891725" y="5266268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xmlns="" id="{565D91A3-27EC-4823-9A35-A525CB4E7ED6}"/>
              </a:ext>
            </a:extLst>
          </p:cNvPr>
          <p:cNvCxnSpPr/>
          <p:nvPr/>
        </p:nvCxnSpPr>
        <p:spPr>
          <a:xfrm rot="16200000" flipH="1">
            <a:off x="5677279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xmlns="" id="{8668A9DD-8BAF-4191-83C2-8ACDABDC5A63}"/>
              </a:ext>
            </a:extLst>
          </p:cNvPr>
          <p:cNvCxnSpPr/>
          <p:nvPr/>
        </p:nvCxnSpPr>
        <p:spPr>
          <a:xfrm rot="16200000" flipH="1">
            <a:off x="5891593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xmlns="" id="{60F19E78-F1AA-4CF4-9666-A2AAB3CD8F84}"/>
              </a:ext>
            </a:extLst>
          </p:cNvPr>
          <p:cNvCxnSpPr/>
          <p:nvPr/>
        </p:nvCxnSpPr>
        <p:spPr>
          <a:xfrm rot="16200000" flipH="1">
            <a:off x="6105907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xmlns="" id="{C749D46B-43DA-4B25-BD7E-4AF63AC88FE5}"/>
              </a:ext>
            </a:extLst>
          </p:cNvPr>
          <p:cNvCxnSpPr/>
          <p:nvPr/>
        </p:nvCxnSpPr>
        <p:spPr>
          <a:xfrm rot="16200000" flipH="1">
            <a:off x="6320221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xmlns="" id="{1CD471F9-C052-40C4-B92A-3C1BC77AE4B0}"/>
              </a:ext>
            </a:extLst>
          </p:cNvPr>
          <p:cNvCxnSpPr/>
          <p:nvPr/>
        </p:nvCxnSpPr>
        <p:spPr>
          <a:xfrm rot="16200000" flipH="1">
            <a:off x="6534535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xmlns="" id="{0B78DE1A-65BA-4227-97E6-16786000121D}"/>
              </a:ext>
            </a:extLst>
          </p:cNvPr>
          <p:cNvCxnSpPr/>
          <p:nvPr/>
        </p:nvCxnSpPr>
        <p:spPr>
          <a:xfrm rot="16200000" flipH="1">
            <a:off x="6748849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xmlns="" id="{192690A7-CEBA-42BB-AAF3-DBF5E3C35728}"/>
              </a:ext>
            </a:extLst>
          </p:cNvPr>
          <p:cNvCxnSpPr/>
          <p:nvPr/>
        </p:nvCxnSpPr>
        <p:spPr>
          <a:xfrm rot="16200000" flipH="1">
            <a:off x="6963163" y="5766334"/>
            <a:ext cx="285752" cy="142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직사각형 98">
            <a:extLst>
              <a:ext uri="{FF2B5EF4-FFF2-40B4-BE49-F238E27FC236}">
                <a16:creationId xmlns:a16="http://schemas.microsoft.com/office/drawing/2014/main" xmlns="" id="{BDB606F4-9246-4056-9963-826C08EE5A22}"/>
              </a:ext>
            </a:extLst>
          </p:cNvPr>
          <p:cNvSpPr/>
          <p:nvPr/>
        </p:nvSpPr>
        <p:spPr>
          <a:xfrm>
            <a:off x="5587911" y="5971683"/>
            <a:ext cx="214314" cy="28575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xmlns="" id="{93F27BF0-46E3-4E3C-A28B-B363E3EC07C1}"/>
              </a:ext>
            </a:extLst>
          </p:cNvPr>
          <p:cNvSpPr txBox="1"/>
          <p:nvPr/>
        </p:nvSpPr>
        <p:spPr>
          <a:xfrm>
            <a:off x="7391791" y="4909078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a</a:t>
            </a:r>
            <a:endParaRPr lang="ko-KR" altLang="en-US" sz="2000" b="1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030B7B22-1885-4FA1-8F84-0DCF95880ED2}"/>
              </a:ext>
            </a:extLst>
          </p:cNvPr>
          <p:cNvSpPr txBox="1"/>
          <p:nvPr/>
        </p:nvSpPr>
        <p:spPr>
          <a:xfrm>
            <a:off x="7391791" y="5909210"/>
            <a:ext cx="320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b</a:t>
            </a:r>
            <a:endParaRPr lang="ko-KR" altLang="en-US" sz="2000" b="1" dirty="0"/>
          </a:p>
        </p:txBody>
      </p:sp>
      <p:sp>
        <p:nvSpPr>
          <p:cNvPr id="102" name="자유형 102">
            <a:extLst>
              <a:ext uri="{FF2B5EF4-FFF2-40B4-BE49-F238E27FC236}">
                <a16:creationId xmlns:a16="http://schemas.microsoft.com/office/drawing/2014/main" xmlns="" id="{01E7BBE1-DBF3-4054-8324-EA0F076893E3}"/>
              </a:ext>
            </a:extLst>
          </p:cNvPr>
          <p:cNvSpPr/>
          <p:nvPr/>
        </p:nvSpPr>
        <p:spPr>
          <a:xfrm>
            <a:off x="5346896" y="5103217"/>
            <a:ext cx="248023" cy="466165"/>
          </a:xfrm>
          <a:custGeom>
            <a:avLst/>
            <a:gdLst>
              <a:gd name="connsiteX0" fmla="*/ 248023 w 248023"/>
              <a:gd name="connsiteY0" fmla="*/ 0 h 466165"/>
              <a:gd name="connsiteX1" fmla="*/ 5976 w 248023"/>
              <a:gd name="connsiteY1" fmla="*/ 242047 h 466165"/>
              <a:gd name="connsiteX2" fmla="*/ 212164 w 248023"/>
              <a:gd name="connsiteY2" fmla="*/ 466165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023" h="466165">
                <a:moveTo>
                  <a:pt x="248023" y="0"/>
                </a:moveTo>
                <a:cubicBezTo>
                  <a:pt x="129987" y="82176"/>
                  <a:pt x="11952" y="164353"/>
                  <a:pt x="5976" y="242047"/>
                </a:cubicBezTo>
                <a:cubicBezTo>
                  <a:pt x="0" y="319741"/>
                  <a:pt x="106082" y="392953"/>
                  <a:pt x="212164" y="466165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 103">
            <a:extLst>
              <a:ext uri="{FF2B5EF4-FFF2-40B4-BE49-F238E27FC236}">
                <a16:creationId xmlns:a16="http://schemas.microsoft.com/office/drawing/2014/main" xmlns="" id="{54D145CE-85E5-47BB-B89F-0C51AF540755}"/>
              </a:ext>
            </a:extLst>
          </p:cNvPr>
          <p:cNvSpPr/>
          <p:nvPr/>
        </p:nvSpPr>
        <p:spPr>
          <a:xfrm>
            <a:off x="5391527" y="5623458"/>
            <a:ext cx="248023" cy="466165"/>
          </a:xfrm>
          <a:custGeom>
            <a:avLst/>
            <a:gdLst>
              <a:gd name="connsiteX0" fmla="*/ 248023 w 248023"/>
              <a:gd name="connsiteY0" fmla="*/ 0 h 466165"/>
              <a:gd name="connsiteX1" fmla="*/ 5976 w 248023"/>
              <a:gd name="connsiteY1" fmla="*/ 242047 h 466165"/>
              <a:gd name="connsiteX2" fmla="*/ 212164 w 248023"/>
              <a:gd name="connsiteY2" fmla="*/ 466165 h 46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023" h="466165">
                <a:moveTo>
                  <a:pt x="248023" y="0"/>
                </a:moveTo>
                <a:cubicBezTo>
                  <a:pt x="129987" y="82176"/>
                  <a:pt x="11952" y="164353"/>
                  <a:pt x="5976" y="242047"/>
                </a:cubicBezTo>
                <a:cubicBezTo>
                  <a:pt x="0" y="319741"/>
                  <a:pt x="106082" y="392953"/>
                  <a:pt x="212164" y="466165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F175A8B8-5929-4660-B1E7-4D092AE0212C}"/>
              </a:ext>
            </a:extLst>
          </p:cNvPr>
          <p:cNvSpPr txBox="1"/>
          <p:nvPr/>
        </p:nvSpPr>
        <p:spPr>
          <a:xfrm>
            <a:off x="533743" y="498051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최상위비트로</a:t>
            </a:r>
            <a:endParaRPr lang="en-US" altLang="ko-KR" sz="1200" dirty="0"/>
          </a:p>
          <a:p>
            <a:r>
              <a:rPr lang="ko-KR" altLang="en-US" sz="1200" dirty="0"/>
              <a:t> 채움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xmlns="" id="{3C9B369E-7E85-4CEE-9FAE-B70A846DD6E8}"/>
              </a:ext>
            </a:extLst>
          </p:cNvPr>
          <p:cNvSpPr txBox="1"/>
          <p:nvPr/>
        </p:nvSpPr>
        <p:spPr>
          <a:xfrm>
            <a:off x="4460121" y="4996704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최상위비트로</a:t>
            </a:r>
            <a:endParaRPr lang="en-US" altLang="ko-KR" sz="1200" dirty="0"/>
          </a:p>
          <a:p>
            <a:r>
              <a:rPr lang="ko-KR" altLang="en-US" sz="1200" dirty="0"/>
              <a:t> 채움</a:t>
            </a:r>
          </a:p>
        </p:txBody>
      </p:sp>
    </p:spTree>
    <p:extLst>
      <p:ext uri="{BB962C8B-B14F-4D97-AF65-F5344CB8AC3E}">
        <p14:creationId xmlns:p14="http://schemas.microsoft.com/office/powerpoint/2010/main" val="94579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논리 연산자 </a:t>
            </a:r>
            <a:r>
              <a:rPr lang="en-US" altLang="ko-KR"/>
              <a:t>^, &amp;, |, &amp;&amp;, ||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/>
              <a:t>4.3. 2</a:t>
            </a:r>
            <a:r>
              <a:rPr lang="ko-KR" altLang="en-US"/>
              <a:t>항 연산자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07" y="1268760"/>
            <a:ext cx="4290477" cy="1748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471" y="1110662"/>
            <a:ext cx="5002067" cy="512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50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14. 3</a:t>
            </a:r>
            <a:r>
              <a:rPr lang="ko-KR" altLang="en-US" dirty="0"/>
              <a:t>항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985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fontAlgn="base" latinLnBrk="1"/>
            <a:r>
              <a:rPr lang="ko-KR" altLang="en-US" dirty="0"/>
              <a:t>조건 연산자 </a:t>
            </a:r>
            <a:r>
              <a:rPr lang="en-US" altLang="ko-KR" dirty="0"/>
              <a:t>? :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4.4. 3</a:t>
            </a:r>
            <a:r>
              <a:rPr lang="ko-KR" altLang="en-US" dirty="0"/>
              <a:t>항 연산자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105" y="1320950"/>
            <a:ext cx="7697788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97" y="2132857"/>
            <a:ext cx="8533606" cy="351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64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15. </a:t>
            </a:r>
            <a:r>
              <a:rPr lang="ko-KR" altLang="en-US" dirty="0"/>
              <a:t>대입 연산자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57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자바 실행 환경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B7B5EFCC-FBB8-4B53-83A1-6FA45535F6DA}"/>
              </a:ext>
            </a:extLst>
          </p:cNvPr>
          <p:cNvSpPr/>
          <p:nvPr/>
        </p:nvSpPr>
        <p:spPr>
          <a:xfrm>
            <a:off x="506506" y="1273036"/>
            <a:ext cx="8424936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바이트</a:t>
            </a:r>
            <a:r>
              <a:rPr lang="en-US" altLang="ko-KR" dirty="0"/>
              <a:t> </a:t>
            </a:r>
            <a:r>
              <a:rPr lang="ko-KR" altLang="en-US" dirty="0"/>
              <a:t>코드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가상 기계에서 실행 가능한 바이너리 코드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바이트 코드는 컴퓨터 </a:t>
            </a:r>
            <a:r>
              <a:rPr lang="en-US" altLang="ko-KR" dirty="0"/>
              <a:t>CPU</a:t>
            </a:r>
            <a:r>
              <a:rPr lang="ko-KR" altLang="en-US" dirty="0"/>
              <a:t>에 의해 직접 실행되지 않음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가상 기계가 작동 중인 플랫폼에서 실행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가상 기계가 인터프리터 방식으로 바이트 코드 해석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클래스 파일</a:t>
            </a:r>
            <a:r>
              <a:rPr lang="en-US" altLang="ko-KR" dirty="0"/>
              <a:t>(.class)</a:t>
            </a:r>
            <a:r>
              <a:rPr lang="ko-KR" altLang="en-US" dirty="0"/>
              <a:t>에 저장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자바 가상 기계</a:t>
            </a:r>
            <a:r>
              <a:rPr lang="en-US" altLang="ko-KR" dirty="0"/>
              <a:t>(JVM : Java Virtual Machine)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각기 다른 플랫폼에 설치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동일한 자바 실행 환경 제공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가상 기계 자체는 플랫폼에 종속적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가상 기계는 각 플랫폼에서 실행되도록 작성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리눅스에서 작동하는 자바 가상 기계는 윈도우에서 작동하지 않음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가상 기계 개발 및</a:t>
            </a:r>
            <a:r>
              <a:rPr lang="en-US" altLang="ko-KR" dirty="0"/>
              <a:t> </a:t>
            </a:r>
            <a:r>
              <a:rPr lang="ko-KR" altLang="en-US" dirty="0"/>
              <a:t>공급</a:t>
            </a:r>
            <a:endParaRPr lang="en-US" altLang="ko-KR" dirty="0"/>
          </a:p>
          <a:p>
            <a:pPr marL="1200150" lvl="2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개발사인 오라클 외 </a:t>
            </a:r>
            <a:r>
              <a:rPr lang="en-US" altLang="ko-KR" dirty="0"/>
              <a:t>IBM, MS </a:t>
            </a:r>
            <a:r>
              <a:rPr lang="ko-KR" altLang="en-US" dirty="0"/>
              <a:t>등 다양한 회사에서 제작 공급</a:t>
            </a:r>
            <a:endParaRPr lang="en-US" altLang="ko-KR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dirty="0"/>
              <a:t>자바의 실행</a:t>
            </a:r>
            <a:endParaRPr lang="en-US" altLang="ko-KR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ko-KR" altLang="en-US" dirty="0"/>
              <a:t>자바 가상 기계가 클래스 파일</a:t>
            </a:r>
            <a:r>
              <a:rPr lang="en-US" altLang="ko-KR" dirty="0"/>
              <a:t>(.class)</a:t>
            </a:r>
            <a:r>
              <a:rPr lang="ko-KR" altLang="en-US" dirty="0"/>
              <a:t>의 바이트 코드 실행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821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대입연산자 </a:t>
            </a:r>
            <a:r>
              <a:rPr lang="en-US" altLang="ko-KR" dirty="0"/>
              <a:t>=, op=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en-US" altLang="ko-KR" dirty="0"/>
              <a:t>4.5. </a:t>
            </a:r>
            <a:r>
              <a:rPr lang="ko-KR" altLang="en-US" dirty="0"/>
              <a:t>대입 연산자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50489" y="1268760"/>
            <a:ext cx="87369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대입 연산자의 기본 기호는 ‘</a:t>
            </a:r>
            <a:r>
              <a:rPr lang="en-US" altLang="ko-KR" sz="1600" dirty="0"/>
              <a:t>=’</a:t>
            </a:r>
            <a:r>
              <a:rPr lang="ko-KR" altLang="en-US" sz="1600" dirty="0"/>
              <a:t>이고</a:t>
            </a:r>
            <a:r>
              <a:rPr lang="en-US" altLang="ko-KR" sz="1600" dirty="0"/>
              <a:t>, </a:t>
            </a:r>
            <a:r>
              <a:rPr lang="ko-KR" altLang="en-US" sz="1600" dirty="0"/>
              <a:t>보다 발전된 대입 연산자는 </a:t>
            </a:r>
            <a:r>
              <a:rPr lang="en-US" altLang="ko-KR" sz="1600" dirty="0"/>
              <a:t>x </a:t>
            </a:r>
            <a:r>
              <a:rPr lang="en-US" altLang="ko-KR" sz="1600" i="1" dirty="0"/>
              <a:t>operand</a:t>
            </a:r>
            <a:r>
              <a:rPr lang="en-US" altLang="ko-KR" sz="1600" dirty="0"/>
              <a:t>= a</a:t>
            </a:r>
            <a:r>
              <a:rPr lang="ko-KR" altLang="en-US" sz="1600" dirty="0"/>
              <a:t>의 형태를 가지고 있으며 이는 </a:t>
            </a:r>
            <a:r>
              <a:rPr lang="en-US" altLang="ko-KR" sz="1600" dirty="0"/>
              <a:t>x = x operand a </a:t>
            </a:r>
            <a:r>
              <a:rPr lang="ko-KR" altLang="en-US" sz="1600" dirty="0"/>
              <a:t>와 같은 역할을 합니다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marL="285750" indent="-285750" fontAlgn="base" latinLnBrk="1">
              <a:buFont typeface="Arial" pitchFamily="34" charset="0"/>
              <a:buChar char="•"/>
            </a:pPr>
            <a:r>
              <a:rPr lang="ko-KR" altLang="en-US" sz="1600" dirty="0"/>
              <a:t>대입 연산자에는 </a:t>
            </a:r>
            <a:r>
              <a:rPr lang="en-US" altLang="ko-KR" sz="1600" dirty="0"/>
              <a:t>=, +=, -=, *=, /=, %=, &lt;&lt;=, &gt;&gt;=, &gt;&gt;&gt;=, &amp;=, ^=, |= </a:t>
            </a:r>
            <a:r>
              <a:rPr lang="ko-KR" altLang="en-US" sz="1600" dirty="0"/>
              <a:t>등이 있습니다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17" y="2780929"/>
            <a:ext cx="8512969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799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z="3600" dirty="0">
                <a:latin typeface="새굴림" panose="02030600000101010101" pitchFamily="18" charset="-127"/>
                <a:ea typeface="새굴림" panose="02030600000101010101" pitchFamily="18" charset="-127"/>
              </a:rPr>
              <a:t>자바 가상 기계와 자바 응용프로그램의 실행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41"/>
          </p:nvPr>
        </p:nvSpPr>
        <p:spPr>
          <a:xfrm>
            <a:off x="350759" y="716692"/>
            <a:ext cx="9204752" cy="308919"/>
          </a:xfrm>
        </p:spPr>
        <p:txBody>
          <a:bodyPr/>
          <a:lstStyle/>
          <a:p>
            <a:r>
              <a:rPr lang="en-US" altLang="ko-KR" dirty="0"/>
              <a:t>1.1. </a:t>
            </a:r>
            <a:r>
              <a:rPr lang="ko-KR" altLang="en-US" dirty="0"/>
              <a:t>자바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102403" name="Rectangle 3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772B5962-B19F-40A7-9A66-0586213DA1A1}"/>
              </a:ext>
            </a:extLst>
          </p:cNvPr>
          <p:cNvSpPr/>
          <p:nvPr/>
        </p:nvSpPr>
        <p:spPr>
          <a:xfrm>
            <a:off x="4688510" y="2293230"/>
            <a:ext cx="2857520" cy="128588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3CD4A8E-4C07-456A-8313-573CF2013545}"/>
              </a:ext>
            </a:extLst>
          </p:cNvPr>
          <p:cNvSpPr txBox="1"/>
          <p:nvPr/>
        </p:nvSpPr>
        <p:spPr>
          <a:xfrm>
            <a:off x="4902824" y="2436106"/>
            <a:ext cx="120492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noAutofit/>
          </a:bodyPr>
          <a:lstStyle/>
          <a:p>
            <a:r>
              <a:rPr lang="en-US" altLang="ko-KR" sz="1400" dirty="0"/>
              <a:t>...................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4428EE9-9288-47A8-9EB7-B325F6C8BE23}"/>
              </a:ext>
            </a:extLst>
          </p:cNvPr>
          <p:cNvSpPr txBox="1"/>
          <p:nvPr/>
        </p:nvSpPr>
        <p:spPr>
          <a:xfrm>
            <a:off x="187916" y="4758340"/>
            <a:ext cx="85331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Hello.java</a:t>
            </a:r>
            <a:endParaRPr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2D68DA4-B825-4288-898A-9804E91F4E06}"/>
              </a:ext>
            </a:extLst>
          </p:cNvPr>
          <p:cNvSpPr txBox="1"/>
          <p:nvPr/>
        </p:nvSpPr>
        <p:spPr>
          <a:xfrm>
            <a:off x="1489249" y="4738060"/>
            <a:ext cx="1714511" cy="389513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자바 컴파일러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xmlns="" id="{1914147E-7A03-4574-8B06-EEAE73F09535}"/>
              </a:ext>
            </a:extLst>
          </p:cNvPr>
          <p:cNvCxnSpPr>
            <a:stCxn id="9" idx="3"/>
            <a:endCxn id="10" idx="2"/>
          </p:cNvCxnSpPr>
          <p:nvPr/>
        </p:nvCxnSpPr>
        <p:spPr>
          <a:xfrm>
            <a:off x="1041227" y="4896840"/>
            <a:ext cx="448022" cy="359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83A276F9-B48B-4085-993C-EFD57385C2BF}"/>
              </a:ext>
            </a:extLst>
          </p:cNvPr>
          <p:cNvCxnSpPr>
            <a:stCxn id="10" idx="6"/>
            <a:endCxn id="24" idx="1"/>
          </p:cNvCxnSpPr>
          <p:nvPr/>
        </p:nvCxnSpPr>
        <p:spPr>
          <a:xfrm flipV="1">
            <a:off x="3203760" y="4931198"/>
            <a:ext cx="359558" cy="161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CB2017B6-B15B-4112-A719-991C7B9EE4FC}"/>
              </a:ext>
            </a:extLst>
          </p:cNvPr>
          <p:cNvSpPr txBox="1"/>
          <p:nvPr/>
        </p:nvSpPr>
        <p:spPr>
          <a:xfrm>
            <a:off x="117750" y="5507940"/>
            <a:ext cx="1074333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ko-KR" altLang="en-US" sz="1400" dirty="0">
                <a:solidFill>
                  <a:srgbClr val="0070C0"/>
                </a:solidFill>
              </a:rPr>
              <a:t>소스 코드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D036434D-0668-4320-8398-C274A3BC88ED}"/>
              </a:ext>
            </a:extLst>
          </p:cNvPr>
          <p:cNvSpPr txBox="1"/>
          <p:nvPr/>
        </p:nvSpPr>
        <p:spPr>
          <a:xfrm>
            <a:off x="3491880" y="5507940"/>
            <a:ext cx="141094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(</a:t>
            </a:r>
            <a:r>
              <a:rPr lang="ko-KR" altLang="en-US" sz="1400" dirty="0">
                <a:solidFill>
                  <a:srgbClr val="0070C0"/>
                </a:solidFill>
              </a:rPr>
              <a:t>바이트 코드</a:t>
            </a:r>
            <a:r>
              <a:rPr lang="en-US" altLang="ko-KR" sz="1400" dirty="0">
                <a:solidFill>
                  <a:srgbClr val="0070C0"/>
                </a:solidFill>
              </a:rPr>
              <a:t>)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CF428CDE-5232-4560-9CDE-0CA64E833C07}"/>
              </a:ext>
            </a:extLst>
          </p:cNvPr>
          <p:cNvSpPr txBox="1"/>
          <p:nvPr/>
        </p:nvSpPr>
        <p:spPr>
          <a:xfrm>
            <a:off x="5188576" y="2650420"/>
            <a:ext cx="1140056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Object.class</a:t>
            </a:r>
            <a:endParaRPr lang="ko-KR" alt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08D4B77E-694F-461A-999A-E65494716E72}"/>
              </a:ext>
            </a:extLst>
          </p:cNvPr>
          <p:cNvSpPr txBox="1"/>
          <p:nvPr/>
        </p:nvSpPr>
        <p:spPr>
          <a:xfrm>
            <a:off x="6117270" y="3007610"/>
            <a:ext cx="1079334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err="1"/>
              <a:t>String.class</a:t>
            </a:r>
            <a:endParaRPr lang="ko-KR" altLang="en-US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xmlns="" id="{539E581C-28D8-4664-9CA5-50FFB023D605}"/>
              </a:ext>
            </a:extLst>
          </p:cNvPr>
          <p:cNvCxnSpPr>
            <a:stCxn id="15" idx="2"/>
          </p:cNvCxnSpPr>
          <p:nvPr/>
        </p:nvCxnSpPr>
        <p:spPr>
          <a:xfrm>
            <a:off x="5758604" y="2958197"/>
            <a:ext cx="704038" cy="141623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xmlns="" id="{CAA5B751-9967-4E03-9B11-EA0F5ADBD474}"/>
              </a:ext>
            </a:extLst>
          </p:cNvPr>
          <p:cNvCxnSpPr>
            <a:stCxn id="16" idx="2"/>
            <a:endCxn id="42" idx="0"/>
          </p:cNvCxnSpPr>
          <p:nvPr/>
        </p:nvCxnSpPr>
        <p:spPr>
          <a:xfrm>
            <a:off x="6656937" y="3315387"/>
            <a:ext cx="358507" cy="10715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7EC5F07-3110-49FB-AF68-11C5485F4D60}"/>
              </a:ext>
            </a:extLst>
          </p:cNvPr>
          <p:cNvSpPr txBox="1"/>
          <p:nvPr/>
        </p:nvSpPr>
        <p:spPr>
          <a:xfrm>
            <a:off x="4268325" y="1936039"/>
            <a:ext cx="42462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실행에 필요한 자바 클래스 라이브러리</a:t>
            </a:r>
            <a:r>
              <a:rPr lang="en-US" altLang="ko-KR" sz="1400" dirty="0"/>
              <a:t>(JDK APIs)</a:t>
            </a:r>
            <a:endParaRPr lang="ko-KR" altLang="en-US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7398E5D-077F-4B35-A1E4-9CF1CFC9C23B}"/>
              </a:ext>
            </a:extLst>
          </p:cNvPr>
          <p:cNvSpPr txBox="1"/>
          <p:nvPr/>
        </p:nvSpPr>
        <p:spPr>
          <a:xfrm>
            <a:off x="155855" y="5207245"/>
            <a:ext cx="9174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Shape.java</a:t>
            </a:r>
            <a:endParaRPr lang="ko-KR" altLang="en-US" sz="1200" dirty="0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xmlns="" id="{3E2295AB-8602-4DF8-8754-9F1CC142ECE1}"/>
              </a:ext>
            </a:extLst>
          </p:cNvPr>
          <p:cNvCxnSpPr>
            <a:stCxn id="20" idx="3"/>
            <a:endCxn id="10" idx="3"/>
          </p:cNvCxnSpPr>
          <p:nvPr/>
        </p:nvCxnSpPr>
        <p:spPr>
          <a:xfrm flipV="1">
            <a:off x="1073286" y="5070530"/>
            <a:ext cx="667047" cy="2752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92178A5-347E-497D-99A2-E29B0115315A}"/>
              </a:ext>
            </a:extLst>
          </p:cNvPr>
          <p:cNvSpPr txBox="1"/>
          <p:nvPr/>
        </p:nvSpPr>
        <p:spPr>
          <a:xfrm>
            <a:off x="187916" y="4293494"/>
            <a:ext cx="84023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Draw.java</a:t>
            </a:r>
            <a:endParaRPr lang="ko-KR" altLang="en-US" sz="1200" dirty="0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xmlns="" id="{4BF0F370-E9D1-4E5B-B86C-A1ABB4027153}"/>
              </a:ext>
            </a:extLst>
          </p:cNvPr>
          <p:cNvCxnSpPr>
            <a:stCxn id="22" idx="3"/>
            <a:endCxn id="10" idx="1"/>
          </p:cNvCxnSpPr>
          <p:nvPr/>
        </p:nvCxnSpPr>
        <p:spPr>
          <a:xfrm>
            <a:off x="1028146" y="4431994"/>
            <a:ext cx="712187" cy="36310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A1513658-B72B-42DA-A421-1E07747F33E3}"/>
              </a:ext>
            </a:extLst>
          </p:cNvPr>
          <p:cNvSpPr/>
          <p:nvPr/>
        </p:nvSpPr>
        <p:spPr>
          <a:xfrm>
            <a:off x="3563318" y="4792698"/>
            <a:ext cx="9076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Hello.class</a:t>
            </a:r>
            <a:endParaRPr lang="ko-KR" altLang="en-US" sz="1200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47836649-14F0-4BF9-A111-1E8BE5266DBD}"/>
              </a:ext>
            </a:extLst>
          </p:cNvPr>
          <p:cNvSpPr/>
          <p:nvPr/>
        </p:nvSpPr>
        <p:spPr>
          <a:xfrm>
            <a:off x="3491880" y="5213423"/>
            <a:ext cx="97174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Shape.class</a:t>
            </a:r>
            <a:endParaRPr lang="ko-KR" altLang="en-US" sz="12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5B8EA155-23EE-41CC-BD1B-D71601265F11}"/>
              </a:ext>
            </a:extLst>
          </p:cNvPr>
          <p:cNvSpPr/>
          <p:nvPr/>
        </p:nvSpPr>
        <p:spPr>
          <a:xfrm>
            <a:off x="3563318" y="4379217"/>
            <a:ext cx="8945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err="1"/>
              <a:t>Draw.class</a:t>
            </a:r>
            <a:endParaRPr lang="ko-KR" altLang="en-US" sz="12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xmlns="" id="{326D260F-7EF9-4374-BA09-F64B436ECBC4}"/>
              </a:ext>
            </a:extLst>
          </p:cNvPr>
          <p:cNvCxnSpPr>
            <a:stCxn id="10" idx="5"/>
            <a:endCxn id="26" idx="1"/>
          </p:cNvCxnSpPr>
          <p:nvPr/>
        </p:nvCxnSpPr>
        <p:spPr>
          <a:xfrm>
            <a:off x="2952676" y="5070530"/>
            <a:ext cx="539204" cy="2813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xmlns="" id="{B7717247-1CF3-4320-9CB8-0B3112CD65E0}"/>
              </a:ext>
            </a:extLst>
          </p:cNvPr>
          <p:cNvCxnSpPr>
            <a:stCxn id="10" idx="7"/>
            <a:endCxn id="27" idx="1"/>
          </p:cNvCxnSpPr>
          <p:nvPr/>
        </p:nvCxnSpPr>
        <p:spPr>
          <a:xfrm flipV="1">
            <a:off x="2952676" y="4517717"/>
            <a:ext cx="610642" cy="2773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xmlns="" id="{D63B052E-8DAD-4328-813B-87146319DF0B}"/>
              </a:ext>
            </a:extLst>
          </p:cNvPr>
          <p:cNvCxnSpPr>
            <a:stCxn id="27" idx="3"/>
          </p:cNvCxnSpPr>
          <p:nvPr/>
        </p:nvCxnSpPr>
        <p:spPr>
          <a:xfrm>
            <a:off x="4457858" y="4517717"/>
            <a:ext cx="685141" cy="647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xmlns="" id="{400D9AE7-8B0F-4C61-95BC-C6AC31A5E870}"/>
              </a:ext>
            </a:extLst>
          </p:cNvPr>
          <p:cNvCxnSpPr>
            <a:stCxn id="24" idx="3"/>
            <a:endCxn id="56" idx="1"/>
          </p:cNvCxnSpPr>
          <p:nvPr/>
        </p:nvCxnSpPr>
        <p:spPr>
          <a:xfrm flipV="1">
            <a:off x="4470939" y="4548997"/>
            <a:ext cx="672060" cy="38220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xmlns="" id="{75F95043-3A2F-43F0-B919-C4B5D2A213E2}"/>
              </a:ext>
            </a:extLst>
          </p:cNvPr>
          <p:cNvCxnSpPr>
            <a:stCxn id="26" idx="3"/>
          </p:cNvCxnSpPr>
          <p:nvPr/>
        </p:nvCxnSpPr>
        <p:spPr>
          <a:xfrm flipV="1">
            <a:off x="4463621" y="4677919"/>
            <a:ext cx="679378" cy="67400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BB697CF-944A-469A-A6DF-D9ED66A23598}"/>
              </a:ext>
            </a:extLst>
          </p:cNvPr>
          <p:cNvSpPr txBox="1"/>
          <p:nvPr/>
        </p:nvSpPr>
        <p:spPr>
          <a:xfrm>
            <a:off x="5161519" y="3767543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클래스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로딩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xmlns="" id="{CF1568B6-8BF4-42A8-AC11-54A10F9AB5E5}"/>
              </a:ext>
            </a:extLst>
          </p:cNvPr>
          <p:cNvCxnSpPr/>
          <p:nvPr/>
        </p:nvCxnSpPr>
        <p:spPr>
          <a:xfrm>
            <a:off x="654917" y="3579114"/>
            <a:ext cx="0" cy="714380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832EB532-F5B7-4438-A680-28FFB81942DE}"/>
              </a:ext>
            </a:extLst>
          </p:cNvPr>
          <p:cNvSpPr txBox="1"/>
          <p:nvPr/>
        </p:nvSpPr>
        <p:spPr>
          <a:xfrm>
            <a:off x="679046" y="3697288"/>
            <a:ext cx="1503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rgbClr val="0070C0"/>
                </a:solidFill>
              </a:rPr>
              <a:t>자바</a:t>
            </a:r>
            <a:r>
              <a:rPr lang="en-US" altLang="ko-KR" sz="1400" dirty="0">
                <a:solidFill>
                  <a:srgbClr val="0070C0"/>
                </a:solidFill>
              </a:rPr>
              <a:t> </a:t>
            </a:r>
            <a:r>
              <a:rPr lang="ko-KR" altLang="en-US" sz="1400" dirty="0">
                <a:solidFill>
                  <a:srgbClr val="0070C0"/>
                </a:solidFill>
              </a:rPr>
              <a:t>프로그래밍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DA923764-D8F8-42D8-97D0-2AE88A723B8C}"/>
              </a:ext>
            </a:extLst>
          </p:cNvPr>
          <p:cNvSpPr/>
          <p:nvPr/>
        </p:nvSpPr>
        <p:spPr>
          <a:xfrm>
            <a:off x="5161275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37" name="원호 36">
            <a:extLst>
              <a:ext uri="{FF2B5EF4-FFF2-40B4-BE49-F238E27FC236}">
                <a16:creationId xmlns:a16="http://schemas.microsoft.com/office/drawing/2014/main" xmlns="" id="{9B611BAD-464A-4D93-967D-214FFB27792F}"/>
              </a:ext>
            </a:extLst>
          </p:cNvPr>
          <p:cNvSpPr/>
          <p:nvPr/>
        </p:nvSpPr>
        <p:spPr>
          <a:xfrm>
            <a:off x="5161275" y="4725144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8" name="원호 37">
            <a:extLst>
              <a:ext uri="{FF2B5EF4-FFF2-40B4-BE49-F238E27FC236}">
                <a16:creationId xmlns:a16="http://schemas.microsoft.com/office/drawing/2014/main" xmlns="" id="{A0025B53-4877-4515-A60E-EF09D061EDE0}"/>
              </a:ext>
            </a:extLst>
          </p:cNvPr>
          <p:cNvSpPr/>
          <p:nvPr/>
        </p:nvSpPr>
        <p:spPr>
          <a:xfrm rot="10800000">
            <a:off x="5161274" y="4869160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A7A57656-AF65-49BA-9504-1ABD4111D527}"/>
              </a:ext>
            </a:extLst>
          </p:cNvPr>
          <p:cNvSpPr txBox="1"/>
          <p:nvPr/>
        </p:nvSpPr>
        <p:spPr>
          <a:xfrm>
            <a:off x="5142999" y="4410391"/>
            <a:ext cx="122553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자바</a:t>
            </a:r>
            <a:r>
              <a:rPr lang="en-US" altLang="ko-KR" sz="1100" dirty="0"/>
              <a:t> </a:t>
            </a:r>
            <a:r>
              <a:rPr lang="ko-KR" altLang="en-US" sz="1100" dirty="0"/>
              <a:t>가상 기계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02B61EE1-54DE-42E6-96EE-8DAB5642DB8C}"/>
              </a:ext>
            </a:extLst>
          </p:cNvPr>
          <p:cNvSpPr txBox="1"/>
          <p:nvPr/>
        </p:nvSpPr>
        <p:spPr>
          <a:xfrm>
            <a:off x="5061647" y="4797152"/>
            <a:ext cx="13564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윈도우 운영체제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F8F2CA84-E56A-4529-85C1-1BA61345AF81}"/>
              </a:ext>
            </a:extLst>
          </p:cNvPr>
          <p:cNvSpPr txBox="1"/>
          <p:nvPr/>
        </p:nvSpPr>
        <p:spPr>
          <a:xfrm>
            <a:off x="5034590" y="5173208"/>
            <a:ext cx="144235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인텔</a:t>
            </a:r>
            <a:r>
              <a:rPr lang="en-US" altLang="ko-KR" sz="1100" dirty="0"/>
              <a:t> PC H/W</a:t>
            </a:r>
            <a:endParaRPr lang="ko-KR" altLang="en-US" sz="11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992EB4A7-A788-4293-AF88-6E7AF23B8523}"/>
              </a:ext>
            </a:extLst>
          </p:cNvPr>
          <p:cNvSpPr/>
          <p:nvPr/>
        </p:nvSpPr>
        <p:spPr>
          <a:xfrm>
            <a:off x="6418115" y="4386968"/>
            <a:ext cx="1194657" cy="11271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3" name="원호 42">
            <a:extLst>
              <a:ext uri="{FF2B5EF4-FFF2-40B4-BE49-F238E27FC236}">
                <a16:creationId xmlns:a16="http://schemas.microsoft.com/office/drawing/2014/main" xmlns="" id="{C31B74A3-2FC1-41D6-9ACC-FFDF32A0BE0D}"/>
              </a:ext>
            </a:extLst>
          </p:cNvPr>
          <p:cNvSpPr/>
          <p:nvPr/>
        </p:nvSpPr>
        <p:spPr>
          <a:xfrm rot="10800000">
            <a:off x="6418115" y="4472868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4" name="원호 43">
            <a:extLst>
              <a:ext uri="{FF2B5EF4-FFF2-40B4-BE49-F238E27FC236}">
                <a16:creationId xmlns:a16="http://schemas.microsoft.com/office/drawing/2014/main" xmlns="" id="{F0D3E23C-CEDC-4B83-8876-EB7B0BFCE7B4}"/>
              </a:ext>
            </a:extLst>
          </p:cNvPr>
          <p:cNvSpPr/>
          <p:nvPr/>
        </p:nvSpPr>
        <p:spPr>
          <a:xfrm>
            <a:off x="6418114" y="5082087"/>
            <a:ext cx="1194657" cy="321186"/>
          </a:xfrm>
          <a:prstGeom prst="arc">
            <a:avLst>
              <a:gd name="adj1" fmla="val 10873901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6B413C3F-984C-47A8-95BA-7FE6C7847B19}"/>
              </a:ext>
            </a:extLst>
          </p:cNvPr>
          <p:cNvSpPr txBox="1"/>
          <p:nvPr/>
        </p:nvSpPr>
        <p:spPr>
          <a:xfrm>
            <a:off x="6418115" y="4404284"/>
            <a:ext cx="13012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자바</a:t>
            </a:r>
            <a:r>
              <a:rPr lang="en-US" altLang="ko-KR" sz="1100" dirty="0"/>
              <a:t> </a:t>
            </a:r>
            <a:r>
              <a:rPr lang="ko-KR" altLang="en-US" sz="1100" dirty="0"/>
              <a:t>가상 기계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E410D60B-6743-408B-921B-9A68DD0E6E2E}"/>
              </a:ext>
            </a:extLst>
          </p:cNvPr>
          <p:cNvSpPr txBox="1"/>
          <p:nvPr/>
        </p:nvSpPr>
        <p:spPr>
          <a:xfrm>
            <a:off x="6264537" y="4794055"/>
            <a:ext cx="14929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Apple</a:t>
            </a:r>
            <a:r>
              <a:rPr lang="ko-KR" altLang="en-US" sz="1100" dirty="0"/>
              <a:t> 맥 운영체제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F227A988-D2F6-418C-AFBA-6B5787445811}"/>
              </a:ext>
            </a:extLst>
          </p:cNvPr>
          <p:cNvSpPr txBox="1"/>
          <p:nvPr/>
        </p:nvSpPr>
        <p:spPr>
          <a:xfrm>
            <a:off x="6418551" y="5154095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/>
              <a:t>Apple H/W</a:t>
            </a:r>
            <a:endParaRPr lang="ko-KR" altLang="en-US" sz="11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61612D88-2669-4A86-8018-5FFDF98D5A4D}"/>
              </a:ext>
            </a:extLst>
          </p:cNvPr>
          <p:cNvSpPr/>
          <p:nvPr/>
        </p:nvSpPr>
        <p:spPr>
          <a:xfrm>
            <a:off x="7697557" y="4390065"/>
            <a:ext cx="1194657" cy="1124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xmlns="" id="{08D4A014-991E-4110-B95F-A59BAC3347AB}"/>
              </a:ext>
            </a:extLst>
          </p:cNvPr>
          <p:cNvCxnSpPr/>
          <p:nvPr/>
        </p:nvCxnSpPr>
        <p:spPr>
          <a:xfrm flipV="1">
            <a:off x="7697557" y="4677919"/>
            <a:ext cx="597328" cy="958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>
            <a:extLst>
              <a:ext uri="{FF2B5EF4-FFF2-40B4-BE49-F238E27FC236}">
                <a16:creationId xmlns:a16="http://schemas.microsoft.com/office/drawing/2014/main" xmlns="" id="{A8F83B3A-9304-4037-BDEF-2086E31A4410}"/>
              </a:ext>
            </a:extLst>
          </p:cNvPr>
          <p:cNvCxnSpPr/>
          <p:nvPr/>
        </p:nvCxnSpPr>
        <p:spPr>
          <a:xfrm>
            <a:off x="8294885" y="4677919"/>
            <a:ext cx="597329" cy="958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xmlns="" id="{6C7170CC-E0C7-4494-B1F9-2FB823EA49BA}"/>
              </a:ext>
            </a:extLst>
          </p:cNvPr>
          <p:cNvCxnSpPr/>
          <p:nvPr/>
        </p:nvCxnSpPr>
        <p:spPr>
          <a:xfrm>
            <a:off x="7697557" y="5020531"/>
            <a:ext cx="608246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294B4B7D-9174-4482-851B-2C49FCAB46E8}"/>
              </a:ext>
            </a:extLst>
          </p:cNvPr>
          <p:cNvCxnSpPr/>
          <p:nvPr/>
        </p:nvCxnSpPr>
        <p:spPr>
          <a:xfrm flipV="1">
            <a:off x="8305803" y="5020531"/>
            <a:ext cx="586411" cy="113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F68EA80-9D49-44F5-B676-5B7C1D8F8BAB}"/>
              </a:ext>
            </a:extLst>
          </p:cNvPr>
          <p:cNvSpPr txBox="1"/>
          <p:nvPr/>
        </p:nvSpPr>
        <p:spPr>
          <a:xfrm>
            <a:off x="7685431" y="4393385"/>
            <a:ext cx="12067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자바</a:t>
            </a:r>
            <a:r>
              <a:rPr lang="en-US" altLang="ko-KR" sz="1100" dirty="0"/>
              <a:t> </a:t>
            </a:r>
            <a:r>
              <a:rPr lang="ko-KR" altLang="en-US" sz="1100" dirty="0"/>
              <a:t>가상 기계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3B2E1241-93E4-442E-9064-50A499C595F7}"/>
              </a:ext>
            </a:extLst>
          </p:cNvPr>
          <p:cNvSpPr txBox="1"/>
          <p:nvPr/>
        </p:nvSpPr>
        <p:spPr>
          <a:xfrm>
            <a:off x="7612772" y="4773729"/>
            <a:ext cx="1296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휴대폰 운영체제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FD168417-E93F-4D89-B322-A54535CBF683}"/>
              </a:ext>
            </a:extLst>
          </p:cNvPr>
          <p:cNvSpPr txBox="1"/>
          <p:nvPr/>
        </p:nvSpPr>
        <p:spPr>
          <a:xfrm>
            <a:off x="7685431" y="5140704"/>
            <a:ext cx="119422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휴대폰</a:t>
            </a:r>
            <a:r>
              <a:rPr lang="en-US" altLang="ko-KR" sz="1100" dirty="0"/>
              <a:t> H/W</a:t>
            </a:r>
            <a:endParaRPr lang="ko-KR" altLang="en-US" sz="1100" dirty="0"/>
          </a:p>
        </p:txBody>
      </p:sp>
      <p:sp>
        <p:nvSpPr>
          <p:cNvPr id="56" name="모서리가 둥근 직사각형 95">
            <a:extLst>
              <a:ext uri="{FF2B5EF4-FFF2-40B4-BE49-F238E27FC236}">
                <a16:creationId xmlns:a16="http://schemas.microsoft.com/office/drawing/2014/main" xmlns="" id="{8DBFD54A-710F-4B3F-A60E-CEEDC75621AE}"/>
              </a:ext>
            </a:extLst>
          </p:cNvPr>
          <p:cNvSpPr/>
          <p:nvPr/>
        </p:nvSpPr>
        <p:spPr>
          <a:xfrm>
            <a:off x="5142999" y="4420074"/>
            <a:ext cx="3766568" cy="257845"/>
          </a:xfrm>
          <a:prstGeom prst="roundRect">
            <a:avLst/>
          </a:prstGeom>
          <a:noFill/>
          <a:ln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pic>
        <p:nvPicPr>
          <p:cNvPr id="57" name="Picture 2">
            <a:extLst>
              <a:ext uri="{FF2B5EF4-FFF2-40B4-BE49-F238E27FC236}">
                <a16:creationId xmlns:a16="http://schemas.microsoft.com/office/drawing/2014/main" xmlns="" id="{3861B47A-4F99-4B5A-A5F7-5EE103DC0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916" y="1947701"/>
            <a:ext cx="1431756" cy="149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0A404AD5-8A08-4053-9002-CC5B772B1DD2}"/>
              </a:ext>
            </a:extLst>
          </p:cNvPr>
          <p:cNvSpPr txBox="1"/>
          <p:nvPr/>
        </p:nvSpPr>
        <p:spPr>
          <a:xfrm>
            <a:off x="335728" y="1412776"/>
            <a:ext cx="212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* </a:t>
            </a:r>
            <a:r>
              <a:rPr lang="ko-KR" altLang="en-US" sz="1400" dirty="0">
                <a:solidFill>
                  <a:srgbClr val="0070C0"/>
                </a:solidFill>
              </a:rPr>
              <a:t>자바는 링크 과정 없음</a:t>
            </a:r>
          </a:p>
        </p:txBody>
      </p:sp>
    </p:spTree>
    <p:extLst>
      <p:ext uri="{BB962C8B-B14F-4D97-AF65-F5344CB8AC3E}">
        <p14:creationId xmlns:p14="http://schemas.microsoft.com/office/powerpoint/2010/main" val="15180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_End_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LASS TEMPLATE">
      <a:majorFont>
        <a:latin typeface="Calibri"/>
        <a:ea typeface="옥션고딕 M"/>
        <a:cs typeface=""/>
      </a:majorFont>
      <a:minorFont>
        <a:latin typeface="Arial"/>
        <a:ea typeface="뫼비우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57150">
          <a:solidFill>
            <a:srgbClr val="BFBFBF"/>
          </a:solidFill>
          <a:tailEnd type="triangle" w="sm" len="sm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s Master Slide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GLASS TEMPLATE">
      <a:majorFont>
        <a:latin typeface="Calibri"/>
        <a:ea typeface="옥션고딕 M"/>
        <a:cs typeface=""/>
      </a:majorFont>
      <a:minorFont>
        <a:latin typeface="Calibri"/>
        <a:ea typeface="뫼비우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ection Break Slide Mast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21347</TotalTime>
  <Words>3820</Words>
  <Application>Microsoft Office PowerPoint</Application>
  <PresentationFormat>A4 용지(210x297mm)</PresentationFormat>
  <Paragraphs>882</Paragraphs>
  <Slides>80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80</vt:i4>
      </vt:variant>
    </vt:vector>
  </HeadingPairs>
  <TitlesOfParts>
    <vt:vector size="97" baseType="lpstr">
      <vt:lpstr>굴림</vt:lpstr>
      <vt:lpstr>Century Schoolbook</vt:lpstr>
      <vt:lpstr>맑은 고딕</vt:lpstr>
      <vt:lpstr>휴먼매직체</vt:lpstr>
      <vt:lpstr>Calibri</vt:lpstr>
      <vt:lpstr>HY강B</vt:lpstr>
      <vt:lpstr>옥션고딕 M</vt:lpstr>
      <vt:lpstr>Arial</vt:lpstr>
      <vt:lpstr>Meiryo</vt:lpstr>
      <vt:lpstr>새굴림</vt:lpstr>
      <vt:lpstr>HY헤드라인M</vt:lpstr>
      <vt:lpstr>뫼비우스 Regular</vt:lpstr>
      <vt:lpstr>Consolas</vt:lpstr>
      <vt:lpstr>Wingdings</vt:lpstr>
      <vt:lpstr>Cover_End_ Slide Master</vt:lpstr>
      <vt:lpstr>Contents Master Slide </vt:lpstr>
      <vt:lpstr>Section Break Slide Master</vt:lpstr>
      <vt:lpstr>1. 자바 개요</vt:lpstr>
      <vt:lpstr>프로그래밍 언어</vt:lpstr>
      <vt:lpstr>자바 역사 및 버전</vt:lpstr>
      <vt:lpstr>자바 특징</vt:lpstr>
      <vt:lpstr>자바 특징</vt:lpstr>
      <vt:lpstr>플랫폼 종속성</vt:lpstr>
      <vt:lpstr>플랫폼 종속성</vt:lpstr>
      <vt:lpstr>자바 실행 환경</vt:lpstr>
      <vt:lpstr>자바 가상 기계와 자바 응용프로그램의 실행</vt:lpstr>
      <vt:lpstr>자바와 C/C++의 실행 환경 차이</vt:lpstr>
      <vt:lpstr>자바의 배포판 종류</vt:lpstr>
      <vt:lpstr>JDK와 JRE</vt:lpstr>
      <vt:lpstr>JDK 설치 후 디렉터리 구조</vt:lpstr>
      <vt:lpstr>자바 통합 개발 환경-이클립스(Eclipse)</vt:lpstr>
      <vt:lpstr>2. 자바 SE</vt:lpstr>
      <vt:lpstr>JDK 다운로드 및 설치</vt:lpstr>
      <vt:lpstr>3. HelloWorld</vt:lpstr>
      <vt:lpstr>자바 프로그램 개발</vt:lpstr>
      <vt:lpstr>HelloWorld</vt:lpstr>
      <vt:lpstr>4. 이클립스를 이용한 개발</vt:lpstr>
      <vt:lpstr>Eclipse IDE 다운로드 및 설치</vt:lpstr>
      <vt:lpstr>이클립스 실행과 Project workspace</vt:lpstr>
      <vt:lpstr>이클립스 기본화면 구성</vt:lpstr>
      <vt:lpstr>이클립스 기본화면 구성</vt:lpstr>
      <vt:lpstr>프로젝트 Perspective</vt:lpstr>
      <vt:lpstr>프로젝트 생성</vt:lpstr>
      <vt:lpstr>소스코드 작성</vt:lpstr>
      <vt:lpstr>코드 작성</vt:lpstr>
      <vt:lpstr>실행</vt:lpstr>
      <vt:lpstr>소스 파일과 클래스, 클래스 파일의 관계</vt:lpstr>
      <vt:lpstr>5. 주석문과 식별자</vt:lpstr>
      <vt:lpstr>주석문(Comments)</vt:lpstr>
      <vt:lpstr>주석문(Comments)</vt:lpstr>
      <vt:lpstr>세미콜론(;), 블록(Block), 공백(Whitespace)</vt:lpstr>
      <vt:lpstr>식별자</vt:lpstr>
      <vt:lpstr>식별자</vt:lpstr>
      <vt:lpstr>6. 키워드</vt:lpstr>
      <vt:lpstr>키워드(Keywords)</vt:lpstr>
      <vt:lpstr>7. 이름 규칙</vt:lpstr>
      <vt:lpstr>식별자 이름 붙이는 관습</vt:lpstr>
      <vt:lpstr>8. 변수와 메서드</vt:lpstr>
      <vt:lpstr>변수</vt:lpstr>
      <vt:lpstr>변수 선언 사례</vt:lpstr>
      <vt:lpstr>메서드</vt:lpstr>
      <vt:lpstr>9. 기본 데이터 타입</vt:lpstr>
      <vt:lpstr>기본 데이터 타입</vt:lpstr>
      <vt:lpstr>기본 데이터 타입 이외 리터럴</vt:lpstr>
      <vt:lpstr>기본 데이터 타입 – 정수</vt:lpstr>
      <vt:lpstr>기본 데이터 타입 – 정수</vt:lpstr>
      <vt:lpstr>기본 데이터 타입 – 부동소수점</vt:lpstr>
      <vt:lpstr>기본 데이터 타입 – 부동소수점</vt:lpstr>
      <vt:lpstr>기본 데이터 타입 – 논리</vt:lpstr>
      <vt:lpstr>기본 데이터 타입 – 문자</vt:lpstr>
      <vt:lpstr>기본 데이터 타입 – 문자</vt:lpstr>
      <vt:lpstr>데이터 포맷</vt:lpstr>
      <vt:lpstr>문자열</vt:lpstr>
      <vt:lpstr>상수</vt:lpstr>
      <vt:lpstr>10. 변수의 초기화</vt:lpstr>
      <vt:lpstr>변수의 초기화</vt:lpstr>
      <vt:lpstr>형변환</vt:lpstr>
      <vt:lpstr>형변환</vt:lpstr>
      <vt:lpstr>형변환 예</vt:lpstr>
      <vt:lpstr>11. 연산자</vt:lpstr>
      <vt:lpstr>연산자</vt:lpstr>
      <vt:lpstr>12. 단항 연산자</vt:lpstr>
      <vt:lpstr>증/감 연산자 ++ --</vt:lpstr>
      <vt:lpstr>예제 : 대입 연산자와 증감 연산자 사용하기</vt:lpstr>
      <vt:lpstr>비트 반전과 논리 반전 연산자</vt:lpstr>
      <vt:lpstr>13. 2항 연산자</vt:lpstr>
      <vt:lpstr>산술연산자 +, -, *, /, %</vt:lpstr>
      <vt:lpstr>비교 연산자 &lt;, &lt;=, &gt;, &gt;=, ==, !=</vt:lpstr>
      <vt:lpstr>비트연산자 ^, &amp;, |</vt:lpstr>
      <vt:lpstr>비트연산자 사례</vt:lpstr>
      <vt:lpstr>시프트연산자 &lt;&lt;, &gt;&gt;, &gt;&gt;&gt;</vt:lpstr>
      <vt:lpstr>시프트연산자 &lt;&lt;, &gt;&gt;, &gt;&gt;&gt;</vt:lpstr>
      <vt:lpstr>논리 연산자 ^, &amp;, |, &amp;&amp;, ||</vt:lpstr>
      <vt:lpstr>14. 3항 연산자</vt:lpstr>
      <vt:lpstr>조건 연산자 ? :</vt:lpstr>
      <vt:lpstr>15. 대입 연산자</vt:lpstr>
      <vt:lpstr>대입연산자 =, op=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VISION-POWERPOINT-TEMPALTES</dc:title>
  <dc:creator>bizdesign.net</dc:creator>
  <cp:lastModifiedBy>조 희원</cp:lastModifiedBy>
  <cp:revision>802</cp:revision>
  <cp:lastPrinted>2016-12-20T05:54:07Z</cp:lastPrinted>
  <dcterms:created xsi:type="dcterms:W3CDTF">2015-01-26T02:39:09Z</dcterms:created>
  <dcterms:modified xsi:type="dcterms:W3CDTF">2019-04-13T05:11:43Z</dcterms:modified>
</cp:coreProperties>
</file>